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</p:sldMasterIdLst>
  <p:notesMasterIdLst>
    <p:notesMasterId r:id="rId10"/>
  </p:notesMasterIdLst>
  <p:sldIdLst>
    <p:sldId id="262" r:id="rId6"/>
    <p:sldId id="265" r:id="rId7"/>
    <p:sldId id="263" r:id="rId8"/>
    <p:sldId id="264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on, Edmund" initials="PE" lastIdx="3" clrIdx="0">
    <p:extLst>
      <p:ext uri="{19B8F6BF-5375-455C-9EA6-DF929625EA0E}">
        <p15:presenceInfo xmlns:p15="http://schemas.microsoft.com/office/powerpoint/2012/main" userId="S-1-5-21-85748401-1566917853-1811762917-607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88915" autoAdjust="0"/>
  </p:normalViewPr>
  <p:slideViewPr>
    <p:cSldViewPr snapToGrid="0">
      <p:cViewPr varScale="1">
        <p:scale>
          <a:sx n="82" d="100"/>
          <a:sy n="82" d="100"/>
        </p:scale>
        <p:origin x="3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EC75A-CDF6-4F56-BC8C-C37AC7B45635}" type="datetimeFigureOut">
              <a:rPr lang="en-GB" smtClean="0"/>
              <a:t>27/03/2017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29AD2-EE6C-4AA2-AA83-C9D7A99D9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29AD2-EE6C-4AA2-AA83-C9D7A99D925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92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29AD2-EE6C-4AA2-AA83-C9D7A99D925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458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29AD2-EE6C-4AA2-AA83-C9D7A99D925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2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7795" y="2202889"/>
            <a:ext cx="5267785" cy="5639361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GB" noProof="0" dirty="0" smtClean="0"/>
              <a:t>Click to add introduction text</a:t>
            </a:r>
          </a:p>
        </p:txBody>
      </p:sp>
      <p:sp>
        <p:nvSpPr>
          <p:cNvPr id="8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984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+Body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77403" y="2227200"/>
            <a:ext cx="5292000" cy="2880000"/>
          </a:xfrm>
          <a:prstGeom prst="rect">
            <a:avLst/>
          </a:prstGeom>
        </p:spPr>
        <p:txBody>
          <a:bodyPr vert="horz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65113" marR="0" indent="-26352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800"/>
            </a:lvl2pPr>
            <a:lvl3pPr marL="622300" marR="0" indent="-18097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3pPr>
            <a:lvl4pPr marL="1657350" indent="-285750">
              <a:buFont typeface="Arial"/>
              <a:buChar char="•"/>
              <a:defRPr sz="1800"/>
            </a:lvl4pPr>
            <a:lvl5pPr marL="2114550" indent="-285750">
              <a:buFont typeface="Arial"/>
              <a:buChar char="•"/>
              <a:defRPr sz="18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7403" y="5286013"/>
            <a:ext cx="52920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9200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7404" y="742459"/>
            <a:ext cx="6210000" cy="57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GB" b="0" dirty="0" smtClean="0"/>
              <a:t>Click to add sub-title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72657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Onl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77403" y="2227200"/>
            <a:ext cx="5292000" cy="2880000"/>
          </a:xfrm>
          <a:prstGeom prst="rect">
            <a:avLst/>
          </a:prstGeom>
        </p:spPr>
        <p:txBody>
          <a:bodyPr vert="horz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65113" marR="0" indent="-26352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800"/>
            </a:lvl2pPr>
            <a:lvl3pPr marL="622300" marR="0" indent="-18097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3pPr>
            <a:lvl4pPr marL="1657350" indent="-285750">
              <a:buFont typeface="Arial"/>
              <a:buChar char="•"/>
              <a:defRPr sz="1800"/>
            </a:lvl4pPr>
            <a:lvl5pPr marL="2114550" indent="-285750">
              <a:buFont typeface="Arial"/>
              <a:buChar char="•"/>
              <a:defRPr sz="18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492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6208" y="2227200"/>
            <a:ext cx="30645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510000" y="2227200"/>
            <a:ext cx="30645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37290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6208" y="2227200"/>
            <a:ext cx="30645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510000" y="2073600"/>
            <a:ext cx="30645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5561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77797" y="2073600"/>
            <a:ext cx="30645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510000" y="2073600"/>
            <a:ext cx="30645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88672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6208" y="2252600"/>
            <a:ext cx="19980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2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698000" y="2252600"/>
            <a:ext cx="19980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2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30000" y="2252600"/>
            <a:ext cx="19980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2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45090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74891" y="2124133"/>
            <a:ext cx="19980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2430000" y="2124133"/>
            <a:ext cx="19980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698000" y="2124133"/>
            <a:ext cx="19980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5372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6208" y="2227200"/>
            <a:ext cx="30645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3510000" y="2227201"/>
            <a:ext cx="3064500" cy="5041756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9200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7634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6208" y="2227200"/>
            <a:ext cx="3064500" cy="1248000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3510000" y="2227200"/>
            <a:ext cx="3064500" cy="264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3510000" y="5148064"/>
            <a:ext cx="3064500" cy="264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Title 8"/>
          <p:cNvSpPr>
            <a:spLocks noGrp="1"/>
          </p:cNvSpPr>
          <p:nvPr>
            <p:ph type="title" hasCustomPrompt="1"/>
          </p:nvPr>
        </p:nvSpPr>
        <p:spPr>
          <a:xfrm>
            <a:off x="177795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21991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, Copy and Picture Low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3503215" y="5107517"/>
            <a:ext cx="3064500" cy="288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22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255347" y="5107517"/>
            <a:ext cx="3064500" cy="288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icon to add picture</a:t>
            </a:r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76208" y="2227200"/>
            <a:ext cx="5300667" cy="2759667"/>
          </a:xfrm>
          <a:prstGeom prst="rect">
            <a:avLst/>
          </a:prstGeom>
        </p:spPr>
        <p:txBody>
          <a:bodyPr vert="horz"/>
          <a:lstStyle>
            <a:lvl1pPr marL="0" indent="0" algn="l"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None/>
              <a:defRPr sz="1400"/>
            </a:lvl2pPr>
            <a:lvl3pPr marL="914400" indent="0" algn="l">
              <a:buNone/>
              <a:defRPr sz="1400"/>
            </a:lvl3pPr>
            <a:lvl4pPr marL="1371600" indent="0" algn="l">
              <a:buNone/>
              <a:defRPr sz="1400"/>
            </a:lvl4pPr>
            <a:lvl5pPr marL="1828800" indent="0" algn="l">
              <a:buNone/>
              <a:defRPr sz="1400"/>
            </a:lvl5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345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able Placeholder 29"/>
          <p:cNvSpPr>
            <a:spLocks noGrp="1"/>
          </p:cNvSpPr>
          <p:nvPr>
            <p:ph type="tbl" sz="quarter" idx="15"/>
          </p:nvPr>
        </p:nvSpPr>
        <p:spPr>
          <a:xfrm>
            <a:off x="740572" y="2367444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85024" y="256578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" y="2368067"/>
            <a:ext cx="405000" cy="720000"/>
          </a:xfrm>
          <a:prstGeom prst="rect">
            <a:avLst/>
          </a:prstGeom>
          <a:solidFill>
            <a:srgbClr val="D8DCDE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600"/>
              </a:spcBef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1</a:t>
            </a:r>
            <a:endParaRPr lang="en-GB" noProof="0" dirty="0"/>
          </a:p>
        </p:txBody>
      </p:sp>
      <p:sp>
        <p:nvSpPr>
          <p:cNvPr id="58" name="Table Placeholder 29"/>
          <p:cNvSpPr>
            <a:spLocks noGrp="1"/>
          </p:cNvSpPr>
          <p:nvPr>
            <p:ph type="tbl" sz="quarter" idx="27"/>
          </p:nvPr>
        </p:nvSpPr>
        <p:spPr>
          <a:xfrm>
            <a:off x="740572" y="3263919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785024" y="3462255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 baseline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0" name="Text Placeholder 49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" y="326454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2</a:t>
            </a:r>
            <a:endParaRPr lang="en-GB" noProof="0" dirty="0"/>
          </a:p>
        </p:txBody>
      </p:sp>
      <p:sp>
        <p:nvSpPr>
          <p:cNvPr id="62" name="Table Placeholder 29"/>
          <p:cNvSpPr>
            <a:spLocks noGrp="1"/>
          </p:cNvSpPr>
          <p:nvPr>
            <p:ph type="tbl" sz="quarter" idx="30"/>
          </p:nvPr>
        </p:nvSpPr>
        <p:spPr>
          <a:xfrm>
            <a:off x="740572" y="4168908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785024" y="436724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4" name="Text Placeholder 49"/>
          <p:cNvSpPr>
            <a:spLocks noGrp="1"/>
          </p:cNvSpPr>
          <p:nvPr>
            <p:ph type="body" sz="quarter" idx="32" hasCustomPrompt="1"/>
          </p:nvPr>
        </p:nvSpPr>
        <p:spPr>
          <a:xfrm>
            <a:off x="247650" y="416953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3</a:t>
            </a:r>
            <a:endParaRPr lang="en-GB" noProof="0"/>
          </a:p>
        </p:txBody>
      </p:sp>
      <p:sp>
        <p:nvSpPr>
          <p:cNvPr id="66" name="Table Placeholder 29"/>
          <p:cNvSpPr>
            <a:spLocks noGrp="1"/>
          </p:cNvSpPr>
          <p:nvPr>
            <p:ph type="tbl" sz="quarter" idx="33"/>
          </p:nvPr>
        </p:nvSpPr>
        <p:spPr>
          <a:xfrm>
            <a:off x="740572" y="5076833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7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785024" y="527517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8" name="Text Placeholder 49"/>
          <p:cNvSpPr>
            <a:spLocks noGrp="1"/>
          </p:cNvSpPr>
          <p:nvPr>
            <p:ph type="body" sz="quarter" idx="35" hasCustomPrompt="1"/>
          </p:nvPr>
        </p:nvSpPr>
        <p:spPr>
          <a:xfrm>
            <a:off x="247650" y="5077456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4</a:t>
            </a:r>
            <a:endParaRPr lang="en-GB" noProof="0"/>
          </a:p>
        </p:txBody>
      </p:sp>
      <p:sp>
        <p:nvSpPr>
          <p:cNvPr id="70" name="Table Placeholder 29"/>
          <p:cNvSpPr>
            <a:spLocks noGrp="1"/>
          </p:cNvSpPr>
          <p:nvPr>
            <p:ph type="tbl" sz="quarter" idx="36"/>
          </p:nvPr>
        </p:nvSpPr>
        <p:spPr>
          <a:xfrm>
            <a:off x="740572" y="5980437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1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85024" y="617877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72" name="Text Placeholder 49"/>
          <p:cNvSpPr>
            <a:spLocks noGrp="1"/>
          </p:cNvSpPr>
          <p:nvPr>
            <p:ph type="body" sz="quarter" idx="38" hasCustomPrompt="1"/>
          </p:nvPr>
        </p:nvSpPr>
        <p:spPr>
          <a:xfrm>
            <a:off x="247650" y="5981060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5</a:t>
            </a:r>
            <a:endParaRPr lang="en-GB" noProof="0"/>
          </a:p>
        </p:txBody>
      </p:sp>
      <p:sp>
        <p:nvSpPr>
          <p:cNvPr id="74" name="Table Placeholder 29"/>
          <p:cNvSpPr>
            <a:spLocks noGrp="1"/>
          </p:cNvSpPr>
          <p:nvPr>
            <p:ph type="tbl" sz="quarter" idx="39"/>
          </p:nvPr>
        </p:nvSpPr>
        <p:spPr>
          <a:xfrm>
            <a:off x="740572" y="6898156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5" name="Text Placeholder 2"/>
          <p:cNvSpPr>
            <a:spLocks noGrp="1"/>
          </p:cNvSpPr>
          <p:nvPr>
            <p:ph type="body" sz="quarter" idx="40"/>
          </p:nvPr>
        </p:nvSpPr>
        <p:spPr>
          <a:xfrm>
            <a:off x="785024" y="7096492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76" name="Text Placeholder 49"/>
          <p:cNvSpPr>
            <a:spLocks noGrp="1"/>
          </p:cNvSpPr>
          <p:nvPr>
            <p:ph type="body" sz="quarter" idx="41" hasCustomPrompt="1"/>
          </p:nvPr>
        </p:nvSpPr>
        <p:spPr>
          <a:xfrm>
            <a:off x="247650" y="6898779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6</a:t>
            </a:r>
            <a:endParaRPr lang="en-GB" noProof="0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navigation 1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53841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, Copy and Picture Low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256500" y="5107517"/>
            <a:ext cx="1998000" cy="288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2430000" y="5107517"/>
            <a:ext cx="1998000" cy="288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4590000" y="5107517"/>
            <a:ext cx="1998000" cy="2880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icon to add picture</a:t>
            </a:r>
            <a:endParaRPr lang="en-GB" noProof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77403" y="2227199"/>
            <a:ext cx="5292000" cy="2880000"/>
          </a:xfrm>
          <a:prstGeom prst="rect">
            <a:avLst/>
          </a:prstGeom>
        </p:spPr>
        <p:txBody>
          <a:bodyPr vert="horz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65113" marR="0" indent="-26352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800"/>
            </a:lvl2pPr>
            <a:lvl3pPr marL="622300" marR="0" indent="-18097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3pPr>
            <a:lvl4pPr marL="1657350" indent="-285750">
              <a:buFont typeface="Arial"/>
              <a:buChar char="•"/>
              <a:defRPr sz="1800"/>
            </a:lvl4pPr>
            <a:lvl5pPr marL="2114550" indent="-285750">
              <a:buFont typeface="Arial"/>
              <a:buChar char="•"/>
              <a:defRPr sz="18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9809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7287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pPr defTabSz="457200"/>
            <a:fld id="{2FA0A95B-A84C-484F-A9CB-DE24F8EF6C1D}" type="datetimeFigureOut">
              <a:rPr lang="en-GB" smtClean="0">
                <a:solidFill>
                  <a:srgbClr val="000000"/>
                </a:solidFill>
              </a:rPr>
              <a:pPr defTabSz="457200"/>
              <a:t>27/03/2017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9898-9705-4FA5-BB80-0D588E1DFC6E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210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pPr defTabSz="457200"/>
            <a:fld id="{2FA0A95B-A84C-484F-A9CB-DE24F8EF6C1D}" type="datetimeFigureOut">
              <a:rPr lang="en-GB" smtClean="0">
                <a:solidFill>
                  <a:srgbClr val="000000"/>
                </a:solidFill>
              </a:rPr>
              <a:pPr defTabSz="457200"/>
              <a:t>27/03/2017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9898-9705-4FA5-BB80-0D588E1DFC6E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70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able Placeholder 29"/>
          <p:cNvSpPr>
            <a:spLocks noGrp="1"/>
          </p:cNvSpPr>
          <p:nvPr>
            <p:ph type="tbl" sz="quarter" idx="15"/>
          </p:nvPr>
        </p:nvSpPr>
        <p:spPr>
          <a:xfrm>
            <a:off x="740572" y="2367444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85024" y="256578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" y="2368067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1</a:t>
            </a:r>
            <a:endParaRPr lang="en-GB" noProof="0"/>
          </a:p>
        </p:txBody>
      </p:sp>
      <p:sp>
        <p:nvSpPr>
          <p:cNvPr id="58" name="Table Placeholder 29"/>
          <p:cNvSpPr>
            <a:spLocks noGrp="1"/>
          </p:cNvSpPr>
          <p:nvPr>
            <p:ph type="tbl" sz="quarter" idx="27"/>
          </p:nvPr>
        </p:nvSpPr>
        <p:spPr>
          <a:xfrm>
            <a:off x="740572" y="3263919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785024" y="3462255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0" name="Text Placeholder 49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" y="3264541"/>
            <a:ext cx="405000" cy="720000"/>
          </a:xfrm>
          <a:prstGeom prst="rect">
            <a:avLst/>
          </a:prstGeom>
          <a:solidFill>
            <a:srgbClr val="D8DCDE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rgbClr val="00386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2</a:t>
            </a:r>
            <a:endParaRPr lang="en-GB" noProof="0" dirty="0"/>
          </a:p>
        </p:txBody>
      </p:sp>
      <p:sp>
        <p:nvSpPr>
          <p:cNvPr id="62" name="Table Placeholder 29"/>
          <p:cNvSpPr>
            <a:spLocks noGrp="1"/>
          </p:cNvSpPr>
          <p:nvPr>
            <p:ph type="tbl" sz="quarter" idx="30"/>
          </p:nvPr>
        </p:nvSpPr>
        <p:spPr>
          <a:xfrm>
            <a:off x="740572" y="4168908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785024" y="436724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4" name="Text Placeholder 49"/>
          <p:cNvSpPr>
            <a:spLocks noGrp="1"/>
          </p:cNvSpPr>
          <p:nvPr>
            <p:ph type="body" sz="quarter" idx="32" hasCustomPrompt="1"/>
          </p:nvPr>
        </p:nvSpPr>
        <p:spPr>
          <a:xfrm>
            <a:off x="247650" y="416953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3</a:t>
            </a:r>
            <a:endParaRPr lang="en-GB" noProof="0"/>
          </a:p>
        </p:txBody>
      </p:sp>
      <p:sp>
        <p:nvSpPr>
          <p:cNvPr id="66" name="Table Placeholder 29"/>
          <p:cNvSpPr>
            <a:spLocks noGrp="1"/>
          </p:cNvSpPr>
          <p:nvPr>
            <p:ph type="tbl" sz="quarter" idx="33"/>
          </p:nvPr>
        </p:nvSpPr>
        <p:spPr>
          <a:xfrm>
            <a:off x="740572" y="5076833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7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785024" y="527517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8" name="Text Placeholder 49"/>
          <p:cNvSpPr>
            <a:spLocks noGrp="1"/>
          </p:cNvSpPr>
          <p:nvPr>
            <p:ph type="body" sz="quarter" idx="35" hasCustomPrompt="1"/>
          </p:nvPr>
        </p:nvSpPr>
        <p:spPr>
          <a:xfrm>
            <a:off x="247650" y="5077456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4</a:t>
            </a:r>
            <a:endParaRPr lang="en-GB" noProof="0"/>
          </a:p>
        </p:txBody>
      </p:sp>
      <p:sp>
        <p:nvSpPr>
          <p:cNvPr id="70" name="Table Placeholder 29"/>
          <p:cNvSpPr>
            <a:spLocks noGrp="1"/>
          </p:cNvSpPr>
          <p:nvPr>
            <p:ph type="tbl" sz="quarter" idx="36"/>
          </p:nvPr>
        </p:nvSpPr>
        <p:spPr>
          <a:xfrm>
            <a:off x="740572" y="5980437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1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85024" y="617877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72" name="Text Placeholder 49"/>
          <p:cNvSpPr>
            <a:spLocks noGrp="1"/>
          </p:cNvSpPr>
          <p:nvPr>
            <p:ph type="body" sz="quarter" idx="38" hasCustomPrompt="1"/>
          </p:nvPr>
        </p:nvSpPr>
        <p:spPr>
          <a:xfrm>
            <a:off x="247650" y="5981060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5</a:t>
            </a:r>
            <a:endParaRPr lang="en-GB" noProof="0"/>
          </a:p>
        </p:txBody>
      </p:sp>
      <p:sp>
        <p:nvSpPr>
          <p:cNvPr id="74" name="Table Placeholder 29"/>
          <p:cNvSpPr>
            <a:spLocks noGrp="1"/>
          </p:cNvSpPr>
          <p:nvPr>
            <p:ph type="tbl" sz="quarter" idx="39"/>
          </p:nvPr>
        </p:nvSpPr>
        <p:spPr>
          <a:xfrm>
            <a:off x="740572" y="6898156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5" name="Text Placeholder 2"/>
          <p:cNvSpPr>
            <a:spLocks noGrp="1"/>
          </p:cNvSpPr>
          <p:nvPr>
            <p:ph type="body" sz="quarter" idx="40"/>
          </p:nvPr>
        </p:nvSpPr>
        <p:spPr>
          <a:xfrm>
            <a:off x="785024" y="7096492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76" name="Text Placeholder 49"/>
          <p:cNvSpPr>
            <a:spLocks noGrp="1"/>
          </p:cNvSpPr>
          <p:nvPr>
            <p:ph type="body" sz="quarter" idx="41" hasCustomPrompt="1"/>
          </p:nvPr>
        </p:nvSpPr>
        <p:spPr>
          <a:xfrm>
            <a:off x="247650" y="6898779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6</a:t>
            </a:r>
            <a:endParaRPr lang="en-GB" noProof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navigation 2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2299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 Content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able Placeholder 29"/>
          <p:cNvSpPr>
            <a:spLocks noGrp="1"/>
          </p:cNvSpPr>
          <p:nvPr>
            <p:ph type="tbl" sz="quarter" idx="15"/>
          </p:nvPr>
        </p:nvSpPr>
        <p:spPr>
          <a:xfrm>
            <a:off x="740572" y="2367444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85024" y="256578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" y="2368067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1</a:t>
            </a:r>
            <a:endParaRPr lang="en-GB" noProof="0"/>
          </a:p>
        </p:txBody>
      </p:sp>
      <p:sp>
        <p:nvSpPr>
          <p:cNvPr id="58" name="Table Placeholder 29"/>
          <p:cNvSpPr>
            <a:spLocks noGrp="1"/>
          </p:cNvSpPr>
          <p:nvPr>
            <p:ph type="tbl" sz="quarter" idx="27"/>
          </p:nvPr>
        </p:nvSpPr>
        <p:spPr>
          <a:xfrm>
            <a:off x="740572" y="3263919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785024" y="3462255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 baseline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0" name="Text Placeholder 49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" y="326454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2</a:t>
            </a:r>
            <a:endParaRPr lang="en-GB" noProof="0" dirty="0"/>
          </a:p>
        </p:txBody>
      </p:sp>
      <p:sp>
        <p:nvSpPr>
          <p:cNvPr id="62" name="Table Placeholder 29"/>
          <p:cNvSpPr>
            <a:spLocks noGrp="1"/>
          </p:cNvSpPr>
          <p:nvPr>
            <p:ph type="tbl" sz="quarter" idx="30"/>
          </p:nvPr>
        </p:nvSpPr>
        <p:spPr>
          <a:xfrm>
            <a:off x="740572" y="4168908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785024" y="436724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4" name="Text Placeholder 49"/>
          <p:cNvSpPr>
            <a:spLocks noGrp="1"/>
          </p:cNvSpPr>
          <p:nvPr>
            <p:ph type="body" sz="quarter" idx="32" hasCustomPrompt="1"/>
          </p:nvPr>
        </p:nvSpPr>
        <p:spPr>
          <a:xfrm>
            <a:off x="247650" y="4169531"/>
            <a:ext cx="405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3</a:t>
            </a:r>
            <a:endParaRPr lang="en-GB" noProof="0" dirty="0"/>
          </a:p>
        </p:txBody>
      </p:sp>
      <p:sp>
        <p:nvSpPr>
          <p:cNvPr id="66" name="Table Placeholder 29"/>
          <p:cNvSpPr>
            <a:spLocks noGrp="1"/>
          </p:cNvSpPr>
          <p:nvPr>
            <p:ph type="tbl" sz="quarter" idx="33"/>
          </p:nvPr>
        </p:nvSpPr>
        <p:spPr>
          <a:xfrm>
            <a:off x="740572" y="5076833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7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785024" y="527517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8" name="Text Placeholder 49"/>
          <p:cNvSpPr>
            <a:spLocks noGrp="1"/>
          </p:cNvSpPr>
          <p:nvPr>
            <p:ph type="body" sz="quarter" idx="35" hasCustomPrompt="1"/>
          </p:nvPr>
        </p:nvSpPr>
        <p:spPr>
          <a:xfrm>
            <a:off x="247650" y="5077456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4</a:t>
            </a:r>
            <a:endParaRPr lang="en-GB" noProof="0"/>
          </a:p>
        </p:txBody>
      </p:sp>
      <p:sp>
        <p:nvSpPr>
          <p:cNvPr id="70" name="Table Placeholder 29"/>
          <p:cNvSpPr>
            <a:spLocks noGrp="1"/>
          </p:cNvSpPr>
          <p:nvPr>
            <p:ph type="tbl" sz="quarter" idx="36"/>
          </p:nvPr>
        </p:nvSpPr>
        <p:spPr>
          <a:xfrm>
            <a:off x="740572" y="5980437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1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85024" y="617877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72" name="Text Placeholder 49"/>
          <p:cNvSpPr>
            <a:spLocks noGrp="1"/>
          </p:cNvSpPr>
          <p:nvPr>
            <p:ph type="body" sz="quarter" idx="38" hasCustomPrompt="1"/>
          </p:nvPr>
        </p:nvSpPr>
        <p:spPr>
          <a:xfrm>
            <a:off x="247650" y="5981060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5</a:t>
            </a:r>
            <a:endParaRPr lang="en-GB" noProof="0"/>
          </a:p>
        </p:txBody>
      </p:sp>
      <p:sp>
        <p:nvSpPr>
          <p:cNvPr id="74" name="Table Placeholder 29"/>
          <p:cNvSpPr>
            <a:spLocks noGrp="1"/>
          </p:cNvSpPr>
          <p:nvPr>
            <p:ph type="tbl" sz="quarter" idx="39"/>
          </p:nvPr>
        </p:nvSpPr>
        <p:spPr>
          <a:xfrm>
            <a:off x="740572" y="6898156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5" name="Text Placeholder 2"/>
          <p:cNvSpPr>
            <a:spLocks noGrp="1"/>
          </p:cNvSpPr>
          <p:nvPr>
            <p:ph type="body" sz="quarter" idx="40"/>
          </p:nvPr>
        </p:nvSpPr>
        <p:spPr>
          <a:xfrm>
            <a:off x="785024" y="7096492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76" name="Text Placeholder 49"/>
          <p:cNvSpPr>
            <a:spLocks noGrp="1"/>
          </p:cNvSpPr>
          <p:nvPr>
            <p:ph type="body" sz="quarter" idx="41" hasCustomPrompt="1"/>
          </p:nvPr>
        </p:nvSpPr>
        <p:spPr>
          <a:xfrm>
            <a:off x="247650" y="6898779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6</a:t>
            </a:r>
            <a:endParaRPr lang="en-GB" noProof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navigation 3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1059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 Content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able Placeholder 29"/>
          <p:cNvSpPr>
            <a:spLocks noGrp="1"/>
          </p:cNvSpPr>
          <p:nvPr>
            <p:ph type="tbl" sz="quarter" idx="15"/>
          </p:nvPr>
        </p:nvSpPr>
        <p:spPr>
          <a:xfrm>
            <a:off x="740572" y="2367444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85024" y="256578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" y="2368067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1</a:t>
            </a:r>
            <a:endParaRPr lang="en-GB" noProof="0"/>
          </a:p>
        </p:txBody>
      </p:sp>
      <p:sp>
        <p:nvSpPr>
          <p:cNvPr id="58" name="Table Placeholder 29"/>
          <p:cNvSpPr>
            <a:spLocks noGrp="1"/>
          </p:cNvSpPr>
          <p:nvPr>
            <p:ph type="tbl" sz="quarter" idx="27"/>
          </p:nvPr>
        </p:nvSpPr>
        <p:spPr>
          <a:xfrm>
            <a:off x="740572" y="3263919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785024" y="3462255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 baseline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0" name="Text Placeholder 49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" y="326454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2</a:t>
            </a:r>
            <a:endParaRPr lang="en-GB" noProof="0" dirty="0"/>
          </a:p>
        </p:txBody>
      </p:sp>
      <p:sp>
        <p:nvSpPr>
          <p:cNvPr id="62" name="Table Placeholder 29"/>
          <p:cNvSpPr>
            <a:spLocks noGrp="1"/>
          </p:cNvSpPr>
          <p:nvPr>
            <p:ph type="tbl" sz="quarter" idx="30"/>
          </p:nvPr>
        </p:nvSpPr>
        <p:spPr>
          <a:xfrm>
            <a:off x="740572" y="4168908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785024" y="436724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4" name="Text Placeholder 49"/>
          <p:cNvSpPr>
            <a:spLocks noGrp="1"/>
          </p:cNvSpPr>
          <p:nvPr>
            <p:ph type="body" sz="quarter" idx="32" hasCustomPrompt="1"/>
          </p:nvPr>
        </p:nvSpPr>
        <p:spPr>
          <a:xfrm>
            <a:off x="247650" y="416953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3</a:t>
            </a:r>
            <a:endParaRPr lang="en-GB" noProof="0"/>
          </a:p>
        </p:txBody>
      </p:sp>
      <p:sp>
        <p:nvSpPr>
          <p:cNvPr id="66" name="Table Placeholder 29"/>
          <p:cNvSpPr>
            <a:spLocks noGrp="1"/>
          </p:cNvSpPr>
          <p:nvPr>
            <p:ph type="tbl" sz="quarter" idx="33"/>
          </p:nvPr>
        </p:nvSpPr>
        <p:spPr>
          <a:xfrm>
            <a:off x="740572" y="5076833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7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785024" y="527517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8" name="Text Placeholder 49"/>
          <p:cNvSpPr>
            <a:spLocks noGrp="1"/>
          </p:cNvSpPr>
          <p:nvPr>
            <p:ph type="body" sz="quarter" idx="35" hasCustomPrompt="1"/>
          </p:nvPr>
        </p:nvSpPr>
        <p:spPr>
          <a:xfrm>
            <a:off x="247650" y="5077456"/>
            <a:ext cx="405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4</a:t>
            </a:r>
            <a:endParaRPr lang="en-GB" noProof="0" dirty="0"/>
          </a:p>
        </p:txBody>
      </p:sp>
      <p:sp>
        <p:nvSpPr>
          <p:cNvPr id="70" name="Table Placeholder 29"/>
          <p:cNvSpPr>
            <a:spLocks noGrp="1"/>
          </p:cNvSpPr>
          <p:nvPr>
            <p:ph type="tbl" sz="quarter" idx="36"/>
          </p:nvPr>
        </p:nvSpPr>
        <p:spPr>
          <a:xfrm>
            <a:off x="740572" y="5980437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1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85024" y="617877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72" name="Text Placeholder 49"/>
          <p:cNvSpPr>
            <a:spLocks noGrp="1"/>
          </p:cNvSpPr>
          <p:nvPr>
            <p:ph type="body" sz="quarter" idx="38" hasCustomPrompt="1"/>
          </p:nvPr>
        </p:nvSpPr>
        <p:spPr>
          <a:xfrm>
            <a:off x="247650" y="5981060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5</a:t>
            </a:r>
            <a:endParaRPr lang="en-GB" noProof="0"/>
          </a:p>
        </p:txBody>
      </p:sp>
      <p:sp>
        <p:nvSpPr>
          <p:cNvPr id="74" name="Table Placeholder 29"/>
          <p:cNvSpPr>
            <a:spLocks noGrp="1"/>
          </p:cNvSpPr>
          <p:nvPr>
            <p:ph type="tbl" sz="quarter" idx="39"/>
          </p:nvPr>
        </p:nvSpPr>
        <p:spPr>
          <a:xfrm>
            <a:off x="740572" y="6898156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5" name="Text Placeholder 2"/>
          <p:cNvSpPr>
            <a:spLocks noGrp="1"/>
          </p:cNvSpPr>
          <p:nvPr>
            <p:ph type="body" sz="quarter" idx="40"/>
          </p:nvPr>
        </p:nvSpPr>
        <p:spPr>
          <a:xfrm>
            <a:off x="785024" y="7096492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76" name="Text Placeholder 49"/>
          <p:cNvSpPr>
            <a:spLocks noGrp="1"/>
          </p:cNvSpPr>
          <p:nvPr>
            <p:ph type="body" sz="quarter" idx="41" hasCustomPrompt="1"/>
          </p:nvPr>
        </p:nvSpPr>
        <p:spPr>
          <a:xfrm>
            <a:off x="247650" y="6898779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6</a:t>
            </a:r>
            <a:endParaRPr lang="en-GB" noProof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navigation 4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5596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 Content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able Placeholder 29"/>
          <p:cNvSpPr>
            <a:spLocks noGrp="1"/>
          </p:cNvSpPr>
          <p:nvPr>
            <p:ph type="tbl" sz="quarter" idx="15"/>
          </p:nvPr>
        </p:nvSpPr>
        <p:spPr>
          <a:xfrm>
            <a:off x="740572" y="2367444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85024" y="256578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" y="2368067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1</a:t>
            </a:r>
            <a:endParaRPr lang="en-GB" noProof="0"/>
          </a:p>
        </p:txBody>
      </p:sp>
      <p:sp>
        <p:nvSpPr>
          <p:cNvPr id="58" name="Table Placeholder 29"/>
          <p:cNvSpPr>
            <a:spLocks noGrp="1"/>
          </p:cNvSpPr>
          <p:nvPr>
            <p:ph type="tbl" sz="quarter" idx="27"/>
          </p:nvPr>
        </p:nvSpPr>
        <p:spPr>
          <a:xfrm>
            <a:off x="740572" y="3263919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785024" y="3462255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 baseline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0" name="Text Placeholder 49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" y="326454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2</a:t>
            </a:r>
            <a:endParaRPr lang="en-GB" noProof="0" dirty="0"/>
          </a:p>
        </p:txBody>
      </p:sp>
      <p:sp>
        <p:nvSpPr>
          <p:cNvPr id="62" name="Table Placeholder 29"/>
          <p:cNvSpPr>
            <a:spLocks noGrp="1"/>
          </p:cNvSpPr>
          <p:nvPr>
            <p:ph type="tbl" sz="quarter" idx="30"/>
          </p:nvPr>
        </p:nvSpPr>
        <p:spPr>
          <a:xfrm>
            <a:off x="740572" y="4168908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785024" y="436724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4" name="Text Placeholder 49"/>
          <p:cNvSpPr>
            <a:spLocks noGrp="1"/>
          </p:cNvSpPr>
          <p:nvPr>
            <p:ph type="body" sz="quarter" idx="32" hasCustomPrompt="1"/>
          </p:nvPr>
        </p:nvSpPr>
        <p:spPr>
          <a:xfrm>
            <a:off x="247650" y="416953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3</a:t>
            </a:r>
            <a:endParaRPr lang="en-GB" noProof="0"/>
          </a:p>
        </p:txBody>
      </p:sp>
      <p:sp>
        <p:nvSpPr>
          <p:cNvPr id="66" name="Table Placeholder 29"/>
          <p:cNvSpPr>
            <a:spLocks noGrp="1"/>
          </p:cNvSpPr>
          <p:nvPr>
            <p:ph type="tbl" sz="quarter" idx="33"/>
          </p:nvPr>
        </p:nvSpPr>
        <p:spPr>
          <a:xfrm>
            <a:off x="740572" y="5076833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7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785024" y="527517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8" name="Text Placeholder 49"/>
          <p:cNvSpPr>
            <a:spLocks noGrp="1"/>
          </p:cNvSpPr>
          <p:nvPr>
            <p:ph type="body" sz="quarter" idx="35" hasCustomPrompt="1"/>
          </p:nvPr>
        </p:nvSpPr>
        <p:spPr>
          <a:xfrm>
            <a:off x="247650" y="5077456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4</a:t>
            </a:r>
            <a:endParaRPr lang="en-GB" noProof="0"/>
          </a:p>
        </p:txBody>
      </p:sp>
      <p:sp>
        <p:nvSpPr>
          <p:cNvPr id="70" name="Table Placeholder 29"/>
          <p:cNvSpPr>
            <a:spLocks noGrp="1"/>
          </p:cNvSpPr>
          <p:nvPr>
            <p:ph type="tbl" sz="quarter" idx="36"/>
          </p:nvPr>
        </p:nvSpPr>
        <p:spPr>
          <a:xfrm>
            <a:off x="740572" y="5980437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71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85024" y="617877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72" name="Text Placeholder 49"/>
          <p:cNvSpPr>
            <a:spLocks noGrp="1"/>
          </p:cNvSpPr>
          <p:nvPr>
            <p:ph type="body" sz="quarter" idx="38" hasCustomPrompt="1"/>
          </p:nvPr>
        </p:nvSpPr>
        <p:spPr>
          <a:xfrm>
            <a:off x="247650" y="5981060"/>
            <a:ext cx="405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5</a:t>
            </a:r>
            <a:endParaRPr lang="en-GB" noProof="0" dirty="0"/>
          </a:p>
        </p:txBody>
      </p:sp>
      <p:sp>
        <p:nvSpPr>
          <p:cNvPr id="74" name="Table Placeholder 29"/>
          <p:cNvSpPr>
            <a:spLocks noGrp="1"/>
          </p:cNvSpPr>
          <p:nvPr>
            <p:ph type="tbl" sz="quarter" idx="39"/>
          </p:nvPr>
        </p:nvSpPr>
        <p:spPr>
          <a:xfrm>
            <a:off x="740572" y="6898156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5" name="Text Placeholder 2"/>
          <p:cNvSpPr>
            <a:spLocks noGrp="1"/>
          </p:cNvSpPr>
          <p:nvPr>
            <p:ph type="body" sz="quarter" idx="40"/>
          </p:nvPr>
        </p:nvSpPr>
        <p:spPr>
          <a:xfrm>
            <a:off x="785024" y="7096492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76" name="Text Placeholder 49"/>
          <p:cNvSpPr>
            <a:spLocks noGrp="1"/>
          </p:cNvSpPr>
          <p:nvPr>
            <p:ph type="body" sz="quarter" idx="41" hasCustomPrompt="1"/>
          </p:nvPr>
        </p:nvSpPr>
        <p:spPr>
          <a:xfrm>
            <a:off x="247650" y="6898779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6</a:t>
            </a:r>
            <a:endParaRPr lang="en-GB" noProof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navigation 5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7938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 Content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able Placeholder 29"/>
          <p:cNvSpPr>
            <a:spLocks noGrp="1"/>
          </p:cNvSpPr>
          <p:nvPr>
            <p:ph type="tbl" sz="quarter" idx="15"/>
          </p:nvPr>
        </p:nvSpPr>
        <p:spPr>
          <a:xfrm>
            <a:off x="740572" y="2367444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85024" y="256578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6" hasCustomPrompt="1"/>
          </p:nvPr>
        </p:nvSpPr>
        <p:spPr>
          <a:xfrm>
            <a:off x="247650" y="2368067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1</a:t>
            </a:r>
            <a:endParaRPr lang="en-GB" noProof="0"/>
          </a:p>
        </p:txBody>
      </p:sp>
      <p:sp>
        <p:nvSpPr>
          <p:cNvPr id="58" name="Table Placeholder 29"/>
          <p:cNvSpPr>
            <a:spLocks noGrp="1"/>
          </p:cNvSpPr>
          <p:nvPr>
            <p:ph type="tbl" sz="quarter" idx="27"/>
          </p:nvPr>
        </p:nvSpPr>
        <p:spPr>
          <a:xfrm>
            <a:off x="740572" y="3263919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28"/>
          </p:nvPr>
        </p:nvSpPr>
        <p:spPr>
          <a:xfrm>
            <a:off x="785024" y="3462255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 baseline="0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0" name="Text Placeholder 49"/>
          <p:cNvSpPr>
            <a:spLocks noGrp="1"/>
          </p:cNvSpPr>
          <p:nvPr>
            <p:ph type="body" sz="quarter" idx="29" hasCustomPrompt="1"/>
          </p:nvPr>
        </p:nvSpPr>
        <p:spPr>
          <a:xfrm>
            <a:off x="247650" y="326454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2</a:t>
            </a:r>
            <a:endParaRPr lang="en-GB" noProof="0" dirty="0"/>
          </a:p>
        </p:txBody>
      </p:sp>
      <p:sp>
        <p:nvSpPr>
          <p:cNvPr id="62" name="Table Placeholder 29"/>
          <p:cNvSpPr>
            <a:spLocks noGrp="1"/>
          </p:cNvSpPr>
          <p:nvPr>
            <p:ph type="tbl" sz="quarter" idx="30"/>
          </p:nvPr>
        </p:nvSpPr>
        <p:spPr>
          <a:xfrm>
            <a:off x="740572" y="4168908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31"/>
          </p:nvPr>
        </p:nvSpPr>
        <p:spPr>
          <a:xfrm>
            <a:off x="785024" y="436724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smtClean="0"/>
          </a:p>
        </p:txBody>
      </p:sp>
      <p:sp>
        <p:nvSpPr>
          <p:cNvPr id="64" name="Text Placeholder 49"/>
          <p:cNvSpPr>
            <a:spLocks noGrp="1"/>
          </p:cNvSpPr>
          <p:nvPr>
            <p:ph type="body" sz="quarter" idx="32" hasCustomPrompt="1"/>
          </p:nvPr>
        </p:nvSpPr>
        <p:spPr>
          <a:xfrm>
            <a:off x="247650" y="4169531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3</a:t>
            </a:r>
            <a:endParaRPr lang="en-GB" noProof="0"/>
          </a:p>
        </p:txBody>
      </p:sp>
      <p:sp>
        <p:nvSpPr>
          <p:cNvPr id="66" name="Table Placeholder 29"/>
          <p:cNvSpPr>
            <a:spLocks noGrp="1"/>
          </p:cNvSpPr>
          <p:nvPr>
            <p:ph type="tbl" sz="quarter" idx="33"/>
          </p:nvPr>
        </p:nvSpPr>
        <p:spPr>
          <a:xfrm>
            <a:off x="740572" y="5076833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7" name="Text Placeholder 2"/>
          <p:cNvSpPr>
            <a:spLocks noGrp="1"/>
          </p:cNvSpPr>
          <p:nvPr>
            <p:ph type="body" sz="quarter" idx="34"/>
          </p:nvPr>
        </p:nvSpPr>
        <p:spPr>
          <a:xfrm>
            <a:off x="785024" y="5275170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68" name="Text Placeholder 49"/>
          <p:cNvSpPr>
            <a:spLocks noGrp="1"/>
          </p:cNvSpPr>
          <p:nvPr>
            <p:ph type="body" sz="quarter" idx="35" hasCustomPrompt="1"/>
          </p:nvPr>
        </p:nvSpPr>
        <p:spPr>
          <a:xfrm>
            <a:off x="247650" y="5077456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4</a:t>
            </a:r>
            <a:endParaRPr lang="en-GB" noProof="0"/>
          </a:p>
        </p:txBody>
      </p:sp>
      <p:sp>
        <p:nvSpPr>
          <p:cNvPr id="70" name="Table Placeholder 29"/>
          <p:cNvSpPr>
            <a:spLocks noGrp="1"/>
          </p:cNvSpPr>
          <p:nvPr>
            <p:ph type="tbl" sz="quarter" idx="36"/>
          </p:nvPr>
        </p:nvSpPr>
        <p:spPr>
          <a:xfrm>
            <a:off x="740572" y="5980437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1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785024" y="6178774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rgbClr val="B0B6B6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72" name="Text Placeholder 49"/>
          <p:cNvSpPr>
            <a:spLocks noGrp="1"/>
          </p:cNvSpPr>
          <p:nvPr>
            <p:ph type="body" sz="quarter" idx="38" hasCustomPrompt="1"/>
          </p:nvPr>
        </p:nvSpPr>
        <p:spPr>
          <a:xfrm>
            <a:off x="247650" y="5981060"/>
            <a:ext cx="405000" cy="720000"/>
          </a:xfrm>
          <a:prstGeom prst="rect">
            <a:avLst/>
          </a:prstGeom>
          <a:solidFill>
            <a:schemeClr val="tx2"/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accent6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smtClean="0"/>
              <a:t>5</a:t>
            </a:r>
            <a:endParaRPr lang="en-GB" noProof="0"/>
          </a:p>
        </p:txBody>
      </p:sp>
      <p:sp>
        <p:nvSpPr>
          <p:cNvPr id="74" name="Table Placeholder 29"/>
          <p:cNvSpPr>
            <a:spLocks noGrp="1"/>
          </p:cNvSpPr>
          <p:nvPr>
            <p:ph type="tbl" sz="quarter" idx="39"/>
          </p:nvPr>
        </p:nvSpPr>
        <p:spPr>
          <a:xfrm>
            <a:off x="740572" y="6898156"/>
            <a:ext cx="4482000" cy="720000"/>
          </a:xfrm>
          <a:prstGeom prst="rect">
            <a:avLst/>
          </a:prstGeom>
          <a:solidFill>
            <a:srgbClr val="D8DCDE"/>
          </a:solidFill>
        </p:spPr>
        <p:txBody>
          <a:bodyPr vert="horz"/>
          <a:lstStyle>
            <a:lvl1pPr marL="0" indent="0">
              <a:buNone/>
              <a:defRPr sz="100"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/>
          </a:p>
        </p:txBody>
      </p:sp>
      <p:sp>
        <p:nvSpPr>
          <p:cNvPr id="75" name="Text Placeholder 2"/>
          <p:cNvSpPr>
            <a:spLocks noGrp="1"/>
          </p:cNvSpPr>
          <p:nvPr>
            <p:ph type="body" sz="quarter" idx="40"/>
          </p:nvPr>
        </p:nvSpPr>
        <p:spPr>
          <a:xfrm>
            <a:off x="785024" y="7096492"/>
            <a:ext cx="4288630" cy="525597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60000"/>
              </a:lnSpc>
              <a:buNone/>
              <a:defRPr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800" b="1"/>
            </a:lvl4pPr>
            <a:lvl5pPr marL="1828800" indent="0">
              <a:buNone/>
              <a:defRPr sz="1800" b="1"/>
            </a:lvl5pPr>
          </a:lstStyle>
          <a:p>
            <a:pPr lvl="0"/>
            <a:endParaRPr lang="en-GB" noProof="0" dirty="0" smtClean="0"/>
          </a:p>
        </p:txBody>
      </p:sp>
      <p:sp>
        <p:nvSpPr>
          <p:cNvPr id="76" name="Text Placeholder 49"/>
          <p:cNvSpPr>
            <a:spLocks noGrp="1"/>
          </p:cNvSpPr>
          <p:nvPr>
            <p:ph type="body" sz="quarter" idx="41" hasCustomPrompt="1"/>
          </p:nvPr>
        </p:nvSpPr>
        <p:spPr>
          <a:xfrm>
            <a:off x="247650" y="6898779"/>
            <a:ext cx="405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>
            <a:noFill/>
          </a:ln>
        </p:spPr>
        <p:txBody>
          <a:bodyPr vert="horz" anchor="ctr"/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 dirty="0" smtClean="0"/>
              <a:t>6</a:t>
            </a:r>
            <a:endParaRPr lang="en-GB" noProof="0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7925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navigation 6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965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96568" y="6523567"/>
            <a:ext cx="2016919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defTabSz="457200"/>
            <a:r>
              <a:rPr lang="en-GB" sz="1600" b="1" dirty="0">
                <a:solidFill>
                  <a:srgbClr val="000000"/>
                </a:solidFill>
                <a:cs typeface="Arial" pitchFamily="34" charset="0"/>
              </a:rPr>
              <a:t>Confidentiality Notice </a:t>
            </a:r>
            <a:endParaRPr lang="en-GB" sz="2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 userDrawn="1"/>
        </p:nvSpPr>
        <p:spPr bwMode="auto">
          <a:xfrm>
            <a:off x="401330" y="7031567"/>
            <a:ext cx="625794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defTabSz="457200"/>
            <a:r>
              <a:rPr lang="en-GB" sz="1000" dirty="0">
                <a:solidFill>
                  <a:srgbClr val="000000"/>
                </a:solidFill>
                <a:cs typeface="Arial" pitchFamily="34" charset="0"/>
              </a:rPr>
              <a:t>This file is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 private and may contain confidential and proprietary information. If you have received this 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file 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in error, please 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notify 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us and remove </a:t>
            </a:r>
            <a:endParaRPr lang="en-US" sz="1000" dirty="0" smtClean="0">
              <a:solidFill>
                <a:srgbClr val="000000"/>
              </a:solidFill>
              <a:cs typeface="Arial" pitchFamily="34" charset="0"/>
            </a:endParaRPr>
          </a:p>
          <a:p>
            <a:pPr defTabSz="457200"/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it 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from your system and note that you must not copy, distribute or take any action in reliance on it. Any unauthorized use or disclosure of the contents of this 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file is 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not permitted and may be unlawful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. AstraZeneca PLC, 2 Kingdom Street, London, W2 6BD, UK, T: +44(0)20 7604 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8000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, </a:t>
            </a:r>
          </a:p>
          <a:p>
            <a:pPr defTabSz="457200"/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F: +44 (0)20 7604</a:t>
            </a:r>
            <a:r>
              <a:rPr lang="en-GB" sz="1000" dirty="0" smtClean="0">
                <a:solidFill>
                  <a:srgbClr val="000000"/>
                </a:solidFill>
                <a:cs typeface="Arial" pitchFamily="34" charset="0"/>
              </a:rPr>
              <a:t> 8151</a:t>
            </a:r>
            <a:r>
              <a:rPr lang="en-US" sz="1000" dirty="0" smtClean="0">
                <a:solidFill>
                  <a:srgbClr val="000000"/>
                </a:solidFill>
                <a:cs typeface="Arial" pitchFamily="34" charset="0"/>
              </a:rPr>
              <a:t>, www.astrazeneca.com</a:t>
            </a:r>
            <a:endParaRPr lang="en-US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945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77403" y="2227200"/>
            <a:ext cx="5292000" cy="2880000"/>
          </a:xfrm>
          <a:prstGeom prst="rect">
            <a:avLst/>
          </a:prstGeom>
        </p:spPr>
        <p:txBody>
          <a:bodyPr vert="horz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65113" marR="0" indent="-26352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800"/>
            </a:lvl2pPr>
            <a:lvl3pPr marL="622300" marR="0" indent="-180975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-"/>
              <a:tabLst/>
              <a:defRPr sz="1800"/>
            </a:lvl3pPr>
            <a:lvl4pPr marL="1657350" indent="-285750">
              <a:buFont typeface="Arial"/>
              <a:buChar char="•"/>
              <a:defRPr sz="1800"/>
            </a:lvl4pPr>
            <a:lvl5pPr marL="2114550" indent="-285750">
              <a:buFont typeface="Arial"/>
              <a:buChar char="•"/>
              <a:defRPr sz="1800"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7403" y="5286013"/>
            <a:ext cx="5292000" cy="2880000"/>
          </a:xfrm>
          <a:prstGeom prst="rect">
            <a:avLst/>
          </a:prstGeom>
        </p:spPr>
        <p:txBody>
          <a:bodyPr/>
          <a:lstStyle>
            <a:lvl1pPr marL="18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0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aseline="0">
                <a:latin typeface="Arial" pitchFamily="34" charset="0"/>
                <a:cs typeface="Arial" pitchFamily="34" charset="0"/>
              </a:defRPr>
            </a:lvl3pPr>
            <a:lvl4pPr marL="622800" indent="-180000">
              <a:defRPr sz="1400">
                <a:latin typeface="Arial" pitchFamily="34" charset="0"/>
                <a:cs typeface="Arial" pitchFamily="34" charset="0"/>
              </a:defRPr>
            </a:lvl4pPr>
            <a:lvl5pPr marL="622800">
              <a:defRPr sz="140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r>
              <a:rPr lang="en-GB" noProof="0" dirty="0" smtClean="0"/>
              <a:t>First level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1"/>
            <a:r>
              <a:rPr lang="en-GB" noProof="0" dirty="0" smtClean="0"/>
              <a:t>Third level</a:t>
            </a:r>
          </a:p>
          <a:p>
            <a:pPr lvl="1"/>
            <a:r>
              <a:rPr lang="en-GB" noProof="0" dirty="0" smtClean="0"/>
              <a:t>Fourth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 hasCustomPrompt="1"/>
          </p:nvPr>
        </p:nvSpPr>
        <p:spPr>
          <a:xfrm>
            <a:off x="177796" y="259200"/>
            <a:ext cx="6210000" cy="552000"/>
          </a:xfrm>
          <a:prstGeom prst="rect">
            <a:avLst/>
          </a:prstGeom>
        </p:spPr>
        <p:txBody>
          <a:bodyPr vert="horz" anchor="t"/>
          <a:lstStyle>
            <a:lvl1pPr algn="l">
              <a:lnSpc>
                <a:spcPct val="100000"/>
              </a:lnSpc>
              <a:defRPr sz="24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Click to add master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2857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344" y="8680745"/>
            <a:ext cx="29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4F54F3-C349-4609-AFEE-01462D5C794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8" y="8679745"/>
            <a:ext cx="4347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000"/>
              </a:lnSpc>
              <a:defRPr sz="105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en-GB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7" name="Picture 6" descr="MEDIMMUNE_RGB_H.jpg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928" b="44115"/>
          <a:stretch/>
        </p:blipFill>
        <p:spPr>
          <a:xfrm>
            <a:off x="6422860" y="8494185"/>
            <a:ext cx="222019" cy="39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3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8.png"/><Relationship Id="rId10" Type="http://schemas.openxmlformats.org/officeDocument/2006/relationships/image" Target="../media/image4.e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e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5" Type="http://schemas.openxmlformats.org/officeDocument/2006/relationships/image" Target="../media/image17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emf"/><Relationship Id="rId1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695325" y="1143644"/>
            <a:ext cx="4821907" cy="12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529937"/>
              </p:ext>
            </p:extLst>
          </p:nvPr>
        </p:nvGraphicFramePr>
        <p:xfrm>
          <a:off x="307975" y="2613025"/>
          <a:ext cx="124301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Prism 6" r:id="rId5" imgW="2835709" imgH="3218697" progId="Prism6.Document">
                  <p:embed/>
                </p:oleObj>
              </mc:Choice>
              <mc:Fallback>
                <p:oleObj name="Prism 6" r:id="rId5" imgW="2835709" imgH="321869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2613025"/>
                        <a:ext cx="1243013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02788"/>
              </p:ext>
            </p:extLst>
          </p:nvPr>
        </p:nvGraphicFramePr>
        <p:xfrm>
          <a:off x="1563688" y="2613025"/>
          <a:ext cx="1247775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Prism 6" r:id="rId7" imgW="2912057" imgH="3218697" progId="Prism6.Document">
                  <p:embed/>
                </p:oleObj>
              </mc:Choice>
              <mc:Fallback>
                <p:oleObj name="Prism 6" r:id="rId7" imgW="2912057" imgH="321869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2613025"/>
                        <a:ext cx="1247775" cy="137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350367"/>
              </p:ext>
            </p:extLst>
          </p:nvPr>
        </p:nvGraphicFramePr>
        <p:xfrm>
          <a:off x="2787650" y="2613025"/>
          <a:ext cx="1247775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Prism 6" r:id="rId9" imgW="2912057" imgH="3218697" progId="Prism6.Document">
                  <p:embed/>
                </p:oleObj>
              </mc:Choice>
              <mc:Fallback>
                <p:oleObj name="Prism 6" r:id="rId9" imgW="2912057" imgH="3218697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650" y="2613025"/>
                        <a:ext cx="1247775" cy="137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824617"/>
              </p:ext>
            </p:extLst>
          </p:nvPr>
        </p:nvGraphicFramePr>
        <p:xfrm>
          <a:off x="4149725" y="2601913"/>
          <a:ext cx="1258888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Prism 6" r:id="rId11" imgW="2912057" imgH="3268758" progId="Prism6.Document">
                  <p:embed/>
                </p:oleObj>
              </mc:Choice>
              <mc:Fallback>
                <p:oleObj name="Prism 6" r:id="rId11" imgW="2912057" imgH="3268758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9725" y="2601913"/>
                        <a:ext cx="1258888" cy="141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465883"/>
              </p:ext>
            </p:extLst>
          </p:nvPr>
        </p:nvGraphicFramePr>
        <p:xfrm>
          <a:off x="5446713" y="2581275"/>
          <a:ext cx="1258887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Prism 6" r:id="rId13" imgW="2912057" imgH="3369601" progId="Prism6.Document">
                  <p:embed/>
                </p:oleObj>
              </mc:Choice>
              <mc:Fallback>
                <p:oleObj name="Prism 6" r:id="rId13" imgW="2912057" imgH="3369601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713" y="2581275"/>
                        <a:ext cx="1258887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0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b="1" dirty="0">
                <a:solidFill>
                  <a:srgbClr val="000000"/>
                </a:solidFill>
              </a:rPr>
              <a:t>Supplementary </a:t>
            </a:r>
            <a:r>
              <a:rPr lang="en-GB" b="1" dirty="0" smtClean="0">
                <a:solidFill>
                  <a:srgbClr val="000000"/>
                </a:solidFill>
              </a:rPr>
              <a:t>Figure S1</a:t>
            </a:r>
            <a:r>
              <a:rPr lang="en-GB" b="1" dirty="0">
                <a:solidFill>
                  <a:srgbClr val="000000"/>
                </a:solidFill>
              </a:rPr>
              <a:t>.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4309470"/>
            <a:ext cx="62458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1200" b="1" dirty="0" smtClean="0">
                <a:solidFill>
                  <a:srgbClr val="000000"/>
                </a:solidFill>
              </a:rPr>
              <a:t>Figure S1</a:t>
            </a:r>
            <a:r>
              <a:rPr lang="en-GB" sz="1200" b="1" dirty="0">
                <a:solidFill>
                  <a:srgbClr val="000000"/>
                </a:solidFill>
              </a:rPr>
              <a:t>. </a:t>
            </a:r>
            <a:r>
              <a:rPr lang="en-GB" sz="1200" b="1" dirty="0" err="1">
                <a:solidFill>
                  <a:srgbClr val="000000"/>
                </a:solidFill>
              </a:rPr>
              <a:t>Selumetinib</a:t>
            </a:r>
            <a:r>
              <a:rPr lang="en-GB" sz="1200" b="1" dirty="0">
                <a:solidFill>
                  <a:srgbClr val="000000"/>
                </a:solidFill>
              </a:rPr>
              <a:t> alters the phenotype of </a:t>
            </a:r>
            <a:r>
              <a:rPr lang="en-GB" sz="1200" b="1" dirty="0" smtClean="0">
                <a:solidFill>
                  <a:srgbClr val="000000"/>
                </a:solidFill>
              </a:rPr>
              <a:t>LPS activated dendritic cells.</a:t>
            </a:r>
            <a:r>
              <a:rPr lang="en-GB" sz="1200" dirty="0" smtClean="0">
                <a:solidFill>
                  <a:srgbClr val="000000"/>
                </a:solidFill>
              </a:rPr>
              <a:t> (</a:t>
            </a:r>
            <a:r>
              <a:rPr lang="en-GB" sz="1200" b="1" dirty="0" smtClean="0">
                <a:solidFill>
                  <a:srgbClr val="000000"/>
                </a:solidFill>
              </a:rPr>
              <a:t>A</a:t>
            </a:r>
            <a:r>
              <a:rPr lang="en-GB" sz="1200" dirty="0" smtClean="0">
                <a:solidFill>
                  <a:srgbClr val="000000"/>
                </a:solidFill>
              </a:rPr>
              <a:t>) Flow </a:t>
            </a:r>
            <a:r>
              <a:rPr lang="en-GB" sz="1200" dirty="0">
                <a:solidFill>
                  <a:srgbClr val="000000"/>
                </a:solidFill>
              </a:rPr>
              <a:t>cytometry analysis of human monocyte-derived dendritic </a:t>
            </a:r>
            <a:r>
              <a:rPr lang="en-GB" sz="1200" dirty="0" smtClean="0">
                <a:solidFill>
                  <a:srgbClr val="000000"/>
                </a:solidFill>
              </a:rPr>
              <a:t>cells (DC) </a:t>
            </a:r>
            <a:r>
              <a:rPr lang="en-GB" sz="1200" dirty="0">
                <a:solidFill>
                  <a:srgbClr val="000000"/>
                </a:solidFill>
              </a:rPr>
              <a:t>after 8 days in culture with GM-CSF and IL-4. Cells were either untreated or activated </a:t>
            </a:r>
            <a:r>
              <a:rPr lang="en-GB" sz="1200" dirty="0" smtClean="0">
                <a:solidFill>
                  <a:srgbClr val="000000"/>
                </a:solidFill>
              </a:rPr>
              <a:t>with 100 ng/ml of LPS and </a:t>
            </a:r>
            <a:r>
              <a:rPr lang="en-GB" sz="1200" dirty="0">
                <a:solidFill>
                  <a:srgbClr val="000000"/>
                </a:solidFill>
              </a:rPr>
              <a:t>treated with </a:t>
            </a:r>
            <a:r>
              <a:rPr lang="en-GB" sz="1200" dirty="0" err="1">
                <a:solidFill>
                  <a:srgbClr val="000000"/>
                </a:solidFill>
              </a:rPr>
              <a:t>selumetinib</a:t>
            </a:r>
            <a:r>
              <a:rPr lang="en-GB" sz="1200" dirty="0">
                <a:solidFill>
                  <a:srgbClr val="000000"/>
                </a:solidFill>
              </a:rPr>
              <a:t> or DMSO vehicle control for the last 48 hours of culture. </a:t>
            </a:r>
            <a:r>
              <a:rPr lang="en-GB" sz="1200" dirty="0" smtClean="0">
                <a:solidFill>
                  <a:srgbClr val="000000"/>
                </a:solidFill>
              </a:rPr>
              <a:t>Histograms for staining </a:t>
            </a:r>
            <a:r>
              <a:rPr lang="en-GB" sz="1200" dirty="0">
                <a:solidFill>
                  <a:srgbClr val="000000"/>
                </a:solidFill>
              </a:rPr>
              <a:t>with specific antibodies for DCs activated </a:t>
            </a:r>
            <a:r>
              <a:rPr lang="en-GB" sz="1200" dirty="0" smtClean="0">
                <a:solidFill>
                  <a:srgbClr val="000000"/>
                </a:solidFill>
              </a:rPr>
              <a:t>LPS </a:t>
            </a:r>
            <a:r>
              <a:rPr lang="en-GB" sz="1200" dirty="0">
                <a:solidFill>
                  <a:srgbClr val="000000"/>
                </a:solidFill>
              </a:rPr>
              <a:t>and treated with DMSO vehicle (solid line); or DCs left untreated (dashed line); and isotype control staining of untreated DCs (filled). </a:t>
            </a:r>
            <a:r>
              <a:rPr lang="en-GB" sz="1200" dirty="0" smtClean="0">
                <a:solidFill>
                  <a:srgbClr val="000000"/>
                </a:solidFill>
              </a:rPr>
              <a:t>(</a:t>
            </a:r>
            <a:r>
              <a:rPr lang="en-GB" sz="1200" b="1" dirty="0" smtClean="0">
                <a:solidFill>
                  <a:srgbClr val="000000"/>
                </a:solidFill>
              </a:rPr>
              <a:t>B</a:t>
            </a:r>
            <a:r>
              <a:rPr lang="en-GB" sz="1200" dirty="0" smtClean="0">
                <a:solidFill>
                  <a:srgbClr val="000000"/>
                </a:solidFill>
              </a:rPr>
              <a:t>) The </a:t>
            </a:r>
            <a:r>
              <a:rPr lang="en-GB" sz="1200" dirty="0">
                <a:solidFill>
                  <a:srgbClr val="000000"/>
                </a:solidFill>
              </a:rPr>
              <a:t>percentages of CD80</a:t>
            </a:r>
            <a:r>
              <a:rPr lang="en-GB" sz="1200" baseline="30000" dirty="0">
                <a:solidFill>
                  <a:srgbClr val="000000"/>
                </a:solidFill>
              </a:rPr>
              <a:t>+</a:t>
            </a:r>
            <a:r>
              <a:rPr lang="en-GB" sz="1200" dirty="0">
                <a:solidFill>
                  <a:srgbClr val="000000"/>
                </a:solidFill>
              </a:rPr>
              <a:t>, CD83</a:t>
            </a:r>
            <a:r>
              <a:rPr lang="en-GB" sz="1200" baseline="30000" dirty="0">
                <a:solidFill>
                  <a:srgbClr val="000000"/>
                </a:solidFill>
              </a:rPr>
              <a:t>+</a:t>
            </a:r>
            <a:r>
              <a:rPr lang="en-GB" sz="1200" dirty="0">
                <a:solidFill>
                  <a:srgbClr val="000000"/>
                </a:solidFill>
              </a:rPr>
              <a:t>, CD86</a:t>
            </a:r>
            <a:r>
              <a:rPr lang="en-GB" sz="1200" baseline="30000" dirty="0">
                <a:solidFill>
                  <a:srgbClr val="000000"/>
                </a:solidFill>
              </a:rPr>
              <a:t>high</a:t>
            </a:r>
            <a:r>
              <a:rPr lang="en-GB" sz="1200" dirty="0">
                <a:solidFill>
                  <a:srgbClr val="000000"/>
                </a:solidFill>
              </a:rPr>
              <a:t> and HLA-</a:t>
            </a:r>
            <a:r>
              <a:rPr lang="en-GB" sz="1200" dirty="0" err="1">
                <a:solidFill>
                  <a:srgbClr val="000000"/>
                </a:solidFill>
              </a:rPr>
              <a:t>DR</a:t>
            </a:r>
            <a:r>
              <a:rPr lang="en-GB" sz="1200" baseline="30000" dirty="0" err="1">
                <a:solidFill>
                  <a:srgbClr val="000000"/>
                </a:solidFill>
              </a:rPr>
              <a:t>high</a:t>
            </a:r>
            <a:r>
              <a:rPr lang="en-GB" sz="1200" dirty="0">
                <a:solidFill>
                  <a:srgbClr val="000000"/>
                </a:solidFill>
              </a:rPr>
              <a:t> cells out of total live cells, and frequency of live cells out of total cells </a:t>
            </a:r>
            <a:r>
              <a:rPr lang="en-GB" sz="1200" dirty="0" smtClean="0">
                <a:solidFill>
                  <a:srgbClr val="000000"/>
                </a:solidFill>
              </a:rPr>
              <a:t>are shown. </a:t>
            </a:r>
            <a:r>
              <a:rPr lang="en-GB" sz="1200" dirty="0">
                <a:solidFill>
                  <a:srgbClr val="000000"/>
                </a:solidFill>
              </a:rPr>
              <a:t>Plotted data are single </a:t>
            </a:r>
            <a:r>
              <a:rPr lang="en-GB" sz="1200" dirty="0" smtClean="0">
                <a:solidFill>
                  <a:srgbClr val="000000"/>
                </a:solidFill>
              </a:rPr>
              <a:t>measurements.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1050" y="1558925"/>
            <a:ext cx="200025" cy="2392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srgbClr val="FFFF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966503" y="1317133"/>
            <a:ext cx="0" cy="848856"/>
          </a:xfrm>
          <a:prstGeom prst="straightConnector1">
            <a:avLst/>
          </a:prstGeom>
          <a:ln w="9525" cap="rnd">
            <a:solidFill>
              <a:schemeClr val="tx1"/>
            </a:solidFill>
            <a:round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605683" y="1602502"/>
            <a:ext cx="5661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800" dirty="0" smtClean="0">
                <a:solidFill>
                  <a:srgbClr val="000000"/>
                </a:solidFill>
              </a:rPr>
              <a:t>Max (%)</a:t>
            </a:r>
            <a:endParaRPr lang="en-GB" sz="800" dirty="0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053646" y="658316"/>
            <a:ext cx="1544282" cy="485328"/>
            <a:chOff x="1952792" y="2078068"/>
            <a:chExt cx="1544282" cy="485328"/>
          </a:xfrm>
        </p:grpSpPr>
        <p:pic>
          <p:nvPicPr>
            <p:cNvPr id="17" name="Picture 8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792" y="2108532"/>
              <a:ext cx="354560" cy="454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2171070" y="2078068"/>
              <a:ext cx="13260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en-GB" sz="800" dirty="0" smtClean="0">
                  <a:solidFill>
                    <a:srgbClr val="000000"/>
                  </a:solidFill>
                </a:rPr>
                <a:t>LPS-activated + vehicle</a:t>
              </a:r>
            </a:p>
            <a:p>
              <a:pPr defTabSz="457200"/>
              <a:r>
                <a:rPr lang="en-GB" sz="800" dirty="0" smtClean="0">
                  <a:solidFill>
                    <a:srgbClr val="000000"/>
                  </a:solidFill>
                </a:rPr>
                <a:t>Untreated</a:t>
              </a:r>
            </a:p>
            <a:p>
              <a:pPr defTabSz="457200"/>
              <a:r>
                <a:rPr lang="en-GB" sz="800" dirty="0" smtClean="0">
                  <a:solidFill>
                    <a:srgbClr val="000000"/>
                  </a:solidFill>
                </a:rPr>
                <a:t>Untreated (Isotype control)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966503" y="548856"/>
            <a:ext cx="99257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700" b="1" dirty="0" smtClean="0">
                <a:solidFill>
                  <a:srgbClr val="000000"/>
                </a:solidFill>
              </a:rPr>
              <a:t>Culture Conditions</a:t>
            </a:r>
            <a:endParaRPr lang="en-GB" sz="7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8991" y="866651"/>
            <a:ext cx="287248" cy="2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7" rIns="91435" bIns="457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altLang="en-US" sz="120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398991" y="2328130"/>
            <a:ext cx="287248" cy="2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7" rIns="91435" bIns="457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altLang="en-US" sz="1200" dirty="0">
                <a:solidFill>
                  <a:srgbClr val="00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2465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9898-9705-4FA5-BB80-0D588E1DFC6E}" type="slidenum">
              <a:rPr lang="en-GB" smtClean="0">
                <a:solidFill>
                  <a:srgbClr val="000000"/>
                </a:solidFill>
              </a:rPr>
              <a:pPr/>
              <a:t>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b="1" dirty="0">
                <a:solidFill>
                  <a:srgbClr val="000000"/>
                </a:solidFill>
              </a:rPr>
              <a:t>Supplementary </a:t>
            </a:r>
            <a:r>
              <a:rPr lang="en-GB" b="1" dirty="0" smtClean="0">
                <a:solidFill>
                  <a:srgbClr val="000000"/>
                </a:solidFill>
              </a:rPr>
              <a:t>Figure S2. </a:t>
            </a: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696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590445"/>
              </p:ext>
            </p:extLst>
          </p:nvPr>
        </p:nvGraphicFramePr>
        <p:xfrm>
          <a:off x="541338" y="1591444"/>
          <a:ext cx="290195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Prism 6" r:id="rId3" imgW="4646831" imgH="2924451" progId="Prism6.Document">
                  <p:embed/>
                </p:oleObj>
              </mc:Choice>
              <mc:Fallback>
                <p:oleObj name="Prism 6" r:id="rId3" imgW="4646831" imgH="2924451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591444"/>
                        <a:ext cx="290195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96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634084"/>
              </p:ext>
            </p:extLst>
          </p:nvPr>
        </p:nvGraphicFramePr>
        <p:xfrm>
          <a:off x="3467695" y="1602556"/>
          <a:ext cx="2790825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Prism 6" r:id="rId5" imgW="4646831" imgH="2951823" progId="Prism6.Document">
                  <p:embed/>
                </p:oleObj>
              </mc:Choice>
              <mc:Fallback>
                <p:oleObj name="Prism 6" r:id="rId5" imgW="4646831" imgH="2951823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695" y="1602556"/>
                        <a:ext cx="2790825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464344" y="3920545"/>
            <a:ext cx="62458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1200" b="1" dirty="0">
                <a:solidFill>
                  <a:srgbClr val="000000"/>
                </a:solidFill>
              </a:rPr>
              <a:t>Figure </a:t>
            </a:r>
            <a:r>
              <a:rPr lang="en-GB" sz="1200" b="1" dirty="0" smtClean="0">
                <a:solidFill>
                  <a:srgbClr val="000000"/>
                </a:solidFill>
              </a:rPr>
              <a:t>S2</a:t>
            </a:r>
            <a:r>
              <a:rPr lang="en-GB" sz="1200" b="1" dirty="0">
                <a:solidFill>
                  <a:srgbClr val="000000"/>
                </a:solidFill>
              </a:rPr>
              <a:t>. </a:t>
            </a:r>
            <a:r>
              <a:rPr lang="en-GB" sz="1200" b="1" smtClean="0">
                <a:solidFill>
                  <a:srgbClr val="000000"/>
                </a:solidFill>
              </a:rPr>
              <a:t>KLH immunization </a:t>
            </a:r>
            <a:r>
              <a:rPr lang="en-GB" sz="1200" b="1" dirty="0" smtClean="0">
                <a:solidFill>
                  <a:srgbClr val="000000"/>
                </a:solidFill>
              </a:rPr>
              <a:t>induces </a:t>
            </a:r>
            <a:r>
              <a:rPr lang="en-GB" sz="1200" b="1" dirty="0"/>
              <a:t>KLH-specific immune response </a:t>
            </a:r>
            <a:r>
              <a:rPr lang="en-GB" sz="1200" b="1" i="1" dirty="0"/>
              <a:t>ex vivo</a:t>
            </a:r>
            <a:r>
              <a:rPr lang="en-GB" sz="1200" b="1" dirty="0" smtClean="0">
                <a:solidFill>
                  <a:srgbClr val="000000"/>
                </a:solidFill>
              </a:rPr>
              <a:t>. </a:t>
            </a:r>
            <a:r>
              <a:rPr lang="en-GB" sz="1200" dirty="0" smtClean="0">
                <a:solidFill>
                  <a:srgbClr val="000000"/>
                </a:solidFill>
              </a:rPr>
              <a:t>Mice were administered with Keyhole </a:t>
            </a:r>
            <a:r>
              <a:rPr lang="en-GB" sz="1200" dirty="0">
                <a:solidFill>
                  <a:srgbClr val="000000"/>
                </a:solidFill>
              </a:rPr>
              <a:t>limpet </a:t>
            </a:r>
            <a:r>
              <a:rPr lang="en-GB" sz="1200" dirty="0" err="1">
                <a:solidFill>
                  <a:srgbClr val="000000"/>
                </a:solidFill>
              </a:rPr>
              <a:t>hemocyanin</a:t>
            </a:r>
            <a:r>
              <a:rPr lang="en-GB" sz="1200" dirty="0">
                <a:solidFill>
                  <a:srgbClr val="000000"/>
                </a:solidFill>
              </a:rPr>
              <a:t> (KLH) in </a:t>
            </a:r>
            <a:r>
              <a:rPr lang="en-GB" sz="1200" dirty="0" smtClean="0">
                <a:solidFill>
                  <a:srgbClr val="000000"/>
                </a:solidFill>
              </a:rPr>
              <a:t>complete </a:t>
            </a:r>
            <a:r>
              <a:rPr lang="en-GB" sz="1200" dirty="0">
                <a:solidFill>
                  <a:srgbClr val="000000"/>
                </a:solidFill>
              </a:rPr>
              <a:t>Freund’s </a:t>
            </a:r>
            <a:r>
              <a:rPr lang="en-GB" sz="1200" dirty="0" smtClean="0">
                <a:solidFill>
                  <a:srgbClr val="000000"/>
                </a:solidFill>
              </a:rPr>
              <a:t>adjuvant </a:t>
            </a:r>
            <a:r>
              <a:rPr lang="en-GB" sz="1200" dirty="0">
                <a:solidFill>
                  <a:srgbClr val="000000"/>
                </a:solidFill>
              </a:rPr>
              <a:t>(CFA) </a:t>
            </a:r>
            <a:r>
              <a:rPr lang="en-GB" sz="1200" dirty="0" smtClean="0">
                <a:solidFill>
                  <a:srgbClr val="000000"/>
                </a:solidFill>
              </a:rPr>
              <a:t>on </a:t>
            </a:r>
            <a:r>
              <a:rPr lang="en-GB" sz="1200" dirty="0">
                <a:solidFill>
                  <a:srgbClr val="000000"/>
                </a:solidFill>
              </a:rPr>
              <a:t>day </a:t>
            </a:r>
            <a:r>
              <a:rPr lang="en-GB" sz="1200" dirty="0" smtClean="0">
                <a:solidFill>
                  <a:srgbClr val="000000"/>
                </a:solidFill>
              </a:rPr>
              <a:t>0. Treatment groups were dosed with either </a:t>
            </a:r>
            <a:r>
              <a:rPr lang="en-GB" sz="1200" dirty="0">
                <a:solidFill>
                  <a:srgbClr val="000000"/>
                </a:solidFill>
              </a:rPr>
              <a:t>saline/vehicle </a:t>
            </a:r>
            <a:r>
              <a:rPr lang="en-GB" sz="1200" dirty="0" smtClean="0">
                <a:solidFill>
                  <a:srgbClr val="000000"/>
                </a:solidFill>
              </a:rPr>
              <a:t>control, </a:t>
            </a:r>
            <a:r>
              <a:rPr lang="en-GB" sz="1200" dirty="0">
                <a:solidFill>
                  <a:srgbClr val="000000"/>
                </a:solidFill>
              </a:rPr>
              <a:t>anti-CTLA-4 or </a:t>
            </a:r>
            <a:r>
              <a:rPr lang="en-GB" sz="1200" dirty="0" smtClean="0">
                <a:solidFill>
                  <a:srgbClr val="000000"/>
                </a:solidFill>
              </a:rPr>
              <a:t>the combination of anti-CTLA-4 and </a:t>
            </a:r>
            <a:r>
              <a:rPr lang="en-GB" sz="1200" dirty="0" err="1">
                <a:solidFill>
                  <a:srgbClr val="000000"/>
                </a:solidFill>
              </a:rPr>
              <a:t>selumetinib</a:t>
            </a:r>
            <a:r>
              <a:rPr lang="en-GB" sz="1200" dirty="0">
                <a:solidFill>
                  <a:srgbClr val="000000"/>
                </a:solidFill>
              </a:rPr>
              <a:t>. Two concurrent dosing regimens were tested for </a:t>
            </a:r>
            <a:r>
              <a:rPr lang="en-GB" sz="1200" dirty="0" err="1">
                <a:solidFill>
                  <a:srgbClr val="000000"/>
                </a:solidFill>
              </a:rPr>
              <a:t>selumetinib</a:t>
            </a:r>
            <a:r>
              <a:rPr lang="en-GB" sz="1200" dirty="0">
                <a:solidFill>
                  <a:srgbClr val="000000"/>
                </a:solidFill>
              </a:rPr>
              <a:t> and anti-CTLA-4 combination. On day 7, </a:t>
            </a:r>
            <a:r>
              <a:rPr lang="en-GB" sz="1200" dirty="0" err="1">
                <a:solidFill>
                  <a:srgbClr val="000000"/>
                </a:solidFill>
              </a:rPr>
              <a:t>splenocytes</a:t>
            </a:r>
            <a:r>
              <a:rPr lang="en-GB" sz="1200" dirty="0">
                <a:solidFill>
                  <a:srgbClr val="000000"/>
                </a:solidFill>
              </a:rPr>
              <a:t> were </a:t>
            </a:r>
            <a:r>
              <a:rPr lang="en-GB" sz="1200" dirty="0" smtClean="0">
                <a:solidFill>
                  <a:srgbClr val="000000"/>
                </a:solidFill>
              </a:rPr>
              <a:t>cultured </a:t>
            </a:r>
            <a:r>
              <a:rPr lang="en-GB" sz="1200" i="1" dirty="0" smtClean="0">
                <a:solidFill>
                  <a:srgbClr val="000000"/>
                </a:solidFill>
              </a:rPr>
              <a:t>ex </a:t>
            </a:r>
            <a:r>
              <a:rPr lang="en-GB" sz="1200" i="1" dirty="0">
                <a:solidFill>
                  <a:srgbClr val="000000"/>
                </a:solidFill>
              </a:rPr>
              <a:t>vivo</a:t>
            </a: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with </a:t>
            </a:r>
            <a:r>
              <a:rPr lang="en-GB" sz="1200" dirty="0">
                <a:solidFill>
                  <a:srgbClr val="000000"/>
                </a:solidFill>
              </a:rPr>
              <a:t>KLH </a:t>
            </a:r>
            <a:r>
              <a:rPr lang="en-GB" sz="1200" dirty="0" smtClean="0">
                <a:solidFill>
                  <a:srgbClr val="000000"/>
                </a:solidFill>
              </a:rPr>
              <a:t>protein or </a:t>
            </a:r>
            <a:r>
              <a:rPr lang="en-GB" sz="1200" dirty="0">
                <a:solidFill>
                  <a:srgbClr val="000000"/>
                </a:solidFill>
              </a:rPr>
              <a:t>ovalbumin (OVA), irrelevant antigen control, for 72 hours. </a:t>
            </a:r>
            <a:r>
              <a:rPr lang="en-GB" sz="1200" dirty="0" smtClean="0">
                <a:solidFill>
                  <a:srgbClr val="000000"/>
                </a:solidFill>
              </a:rPr>
              <a:t>IFN</a:t>
            </a:r>
            <a:r>
              <a:rPr lang="el-GR" sz="1200" dirty="0">
                <a:solidFill>
                  <a:srgbClr val="000000"/>
                </a:solidFill>
              </a:rPr>
              <a:t>γ </a:t>
            </a:r>
            <a:r>
              <a:rPr lang="en-GB" sz="1200" dirty="0">
                <a:solidFill>
                  <a:srgbClr val="000000"/>
                </a:solidFill>
              </a:rPr>
              <a:t>production by </a:t>
            </a:r>
            <a:r>
              <a:rPr lang="en-GB" sz="1200" dirty="0" err="1">
                <a:solidFill>
                  <a:srgbClr val="000000"/>
                </a:solidFill>
              </a:rPr>
              <a:t>splenocytes</a:t>
            </a:r>
            <a:r>
              <a:rPr lang="en-GB" sz="1200" dirty="0">
                <a:solidFill>
                  <a:srgbClr val="000000"/>
                </a:solidFill>
              </a:rPr>
              <a:t> as determined by DELFIA </a:t>
            </a:r>
            <a:r>
              <a:rPr lang="en-GB" sz="1200" dirty="0" smtClean="0">
                <a:solidFill>
                  <a:srgbClr val="000000"/>
                </a:solidFill>
              </a:rPr>
              <a:t>assay are shown. </a:t>
            </a:r>
            <a:r>
              <a:rPr lang="en-GB" sz="1200" dirty="0">
                <a:solidFill>
                  <a:srgbClr val="000000"/>
                </a:solidFill>
              </a:rPr>
              <a:t>Data shown are means ± SEM. * P&lt;0.05, ** P&lt;0.01, *** P&lt;0.001 as determined by unpaired t-test between indicated groups. </a:t>
            </a:r>
          </a:p>
        </p:txBody>
      </p:sp>
    </p:spTree>
    <p:extLst>
      <p:ext uri="{BB962C8B-B14F-4D97-AF65-F5344CB8AC3E}">
        <p14:creationId xmlns:p14="http://schemas.microsoft.com/office/powerpoint/2010/main" val="274240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338263" y="1076325"/>
          <a:ext cx="3805237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Prism 6" r:id="rId4" imgW="3805194" imgH="2703316" progId="Prism6.Document">
                  <p:embed/>
                </p:oleObj>
              </mc:Choice>
              <mc:Fallback>
                <p:oleObj name="Prism 6" r:id="rId4" imgW="3805194" imgH="2703316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8263" y="1076325"/>
                        <a:ext cx="3805237" cy="2703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b="1" dirty="0">
                <a:solidFill>
                  <a:srgbClr val="000000"/>
                </a:solidFill>
              </a:rPr>
              <a:t>Supplementary </a:t>
            </a:r>
            <a:r>
              <a:rPr lang="en-GB" b="1" dirty="0" smtClean="0">
                <a:solidFill>
                  <a:srgbClr val="000000"/>
                </a:solidFill>
              </a:rPr>
              <a:t>Figure S3.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309470"/>
            <a:ext cx="62458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1200" b="1" dirty="0">
                <a:solidFill>
                  <a:srgbClr val="000000"/>
                </a:solidFill>
              </a:rPr>
              <a:t>Figure </a:t>
            </a:r>
            <a:r>
              <a:rPr lang="en-GB" sz="1200" b="1" dirty="0" smtClean="0">
                <a:solidFill>
                  <a:srgbClr val="000000"/>
                </a:solidFill>
              </a:rPr>
              <a:t>S3. Viability of CT26 mouse </a:t>
            </a:r>
            <a:r>
              <a:rPr lang="en-GB" sz="1200" b="1" dirty="0" err="1" smtClean="0">
                <a:solidFill>
                  <a:srgbClr val="000000"/>
                </a:solidFill>
              </a:rPr>
              <a:t>tumor</a:t>
            </a:r>
            <a:r>
              <a:rPr lang="en-GB" sz="1200" b="1" dirty="0" smtClean="0">
                <a:solidFill>
                  <a:srgbClr val="000000"/>
                </a:solidFill>
              </a:rPr>
              <a:t> cell line exposed to </a:t>
            </a:r>
            <a:r>
              <a:rPr lang="en-GB" sz="1200" b="1" dirty="0" err="1" smtClean="0">
                <a:solidFill>
                  <a:srgbClr val="000000"/>
                </a:solidFill>
              </a:rPr>
              <a:t>selumetinib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i="1" dirty="0" smtClean="0">
                <a:solidFill>
                  <a:srgbClr val="000000"/>
                </a:solidFill>
              </a:rPr>
              <a:t>in vitro</a:t>
            </a:r>
            <a:r>
              <a:rPr lang="en-GB" sz="1200" b="1" i="1" dirty="0">
                <a:solidFill>
                  <a:srgbClr val="000000"/>
                </a:solidFill>
              </a:rPr>
              <a:t>. </a:t>
            </a:r>
            <a:r>
              <a:rPr lang="en-GB" sz="1200" dirty="0" smtClean="0">
                <a:solidFill>
                  <a:srgbClr val="000000"/>
                </a:solidFill>
              </a:rPr>
              <a:t>Cells were incubated with </a:t>
            </a:r>
            <a:r>
              <a:rPr lang="en-GB" sz="1200" dirty="0" err="1" smtClean="0">
                <a:solidFill>
                  <a:srgbClr val="000000"/>
                </a:solidFill>
              </a:rPr>
              <a:t>selumetinib</a:t>
            </a:r>
            <a:r>
              <a:rPr lang="en-GB" sz="1200" dirty="0" smtClean="0">
                <a:solidFill>
                  <a:srgbClr val="000000"/>
                </a:solidFill>
              </a:rPr>
              <a:t> or vehicle control for 72 hours. Cell viability was </a:t>
            </a:r>
            <a:r>
              <a:rPr lang="en-GB" sz="1200" dirty="0">
                <a:solidFill>
                  <a:srgbClr val="000000"/>
                </a:solidFill>
              </a:rPr>
              <a:t>determined using the </a:t>
            </a:r>
            <a:r>
              <a:rPr lang="en-GB" sz="1200" dirty="0" err="1">
                <a:solidFill>
                  <a:srgbClr val="000000"/>
                </a:solidFill>
              </a:rPr>
              <a:t>CellTiter</a:t>
            </a:r>
            <a:r>
              <a:rPr lang="en-GB" sz="1200" dirty="0">
                <a:solidFill>
                  <a:srgbClr val="000000"/>
                </a:solidFill>
              </a:rPr>
              <a:t> 96® </a:t>
            </a:r>
            <a:r>
              <a:rPr lang="en-GB" sz="1200" dirty="0" err="1">
                <a:solidFill>
                  <a:srgbClr val="000000"/>
                </a:solidFill>
              </a:rPr>
              <a:t>AQueous</a:t>
            </a:r>
            <a:r>
              <a:rPr lang="en-GB" sz="1200" dirty="0">
                <a:solidFill>
                  <a:srgbClr val="000000"/>
                </a:solidFill>
              </a:rPr>
              <a:t> One Solution Cell Proliferation </a:t>
            </a:r>
            <a:r>
              <a:rPr lang="en-GB" sz="1200" dirty="0" smtClean="0">
                <a:solidFill>
                  <a:srgbClr val="000000"/>
                </a:solidFill>
              </a:rPr>
              <a:t>Assay and calculated as follow </a:t>
            </a:r>
            <a:r>
              <a:rPr lang="en-GB" sz="1200" dirty="0">
                <a:solidFill>
                  <a:srgbClr val="000000"/>
                </a:solidFill>
              </a:rPr>
              <a:t>% Viability </a:t>
            </a:r>
            <a:r>
              <a:rPr lang="en-GB" sz="1200" dirty="0" smtClean="0">
                <a:solidFill>
                  <a:srgbClr val="000000"/>
                </a:solidFill>
              </a:rPr>
              <a:t>= </a:t>
            </a:r>
            <a:r>
              <a:rPr lang="en-GB" sz="1200" dirty="0">
                <a:solidFill>
                  <a:srgbClr val="000000"/>
                </a:solidFill>
              </a:rPr>
              <a:t>[</a:t>
            </a:r>
            <a:r>
              <a:rPr lang="en-GB" sz="1200" dirty="0" err="1">
                <a:solidFill>
                  <a:srgbClr val="000000"/>
                </a:solidFill>
              </a:rPr>
              <a:t>Selumetinib</a:t>
            </a:r>
            <a:r>
              <a:rPr lang="en-GB" sz="1200" dirty="0">
                <a:solidFill>
                  <a:srgbClr val="000000"/>
                </a:solidFill>
              </a:rPr>
              <a:t> treated – background (RLU)] / [</a:t>
            </a:r>
            <a:r>
              <a:rPr lang="en-GB" sz="1200" dirty="0" smtClean="0">
                <a:solidFill>
                  <a:srgbClr val="000000"/>
                </a:solidFill>
              </a:rPr>
              <a:t>Untreated control </a:t>
            </a:r>
            <a:r>
              <a:rPr lang="en-GB" sz="1200" dirty="0">
                <a:solidFill>
                  <a:srgbClr val="000000"/>
                </a:solidFill>
              </a:rPr>
              <a:t>– background (RLU)] * </a:t>
            </a:r>
            <a:r>
              <a:rPr lang="en-GB" sz="1200" dirty="0" smtClean="0">
                <a:solidFill>
                  <a:srgbClr val="000000"/>
                </a:solidFill>
              </a:rPr>
              <a:t>100. </a:t>
            </a:r>
            <a:r>
              <a:rPr lang="en-GB" sz="1200" dirty="0">
                <a:solidFill>
                  <a:srgbClr val="000000"/>
                </a:solidFill>
              </a:rPr>
              <a:t>Data presented as mean (± </a:t>
            </a:r>
            <a:r>
              <a:rPr lang="en-GB" sz="1200" dirty="0" smtClean="0">
                <a:solidFill>
                  <a:srgbClr val="000000"/>
                </a:solidFill>
              </a:rPr>
              <a:t>SD) </a:t>
            </a:r>
            <a:r>
              <a:rPr lang="en-GB" sz="1200" dirty="0">
                <a:solidFill>
                  <a:srgbClr val="000000"/>
                </a:solidFill>
              </a:rPr>
              <a:t>of </a:t>
            </a:r>
            <a:r>
              <a:rPr lang="en-GB" sz="1200" dirty="0" smtClean="0">
                <a:solidFill>
                  <a:srgbClr val="000000"/>
                </a:solidFill>
              </a:rPr>
              <a:t>triplicates.</a:t>
            </a:r>
            <a:endParaRPr lang="en-GB" sz="1200" dirty="0">
              <a:solidFill>
                <a:srgbClr val="000000"/>
              </a:solidFill>
            </a:endParaRPr>
          </a:p>
          <a:p>
            <a:pPr defTabSz="457200"/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2508" y="2603500"/>
            <a:ext cx="1135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200" dirty="0" smtClean="0">
                <a:solidFill>
                  <a:srgbClr val="000000"/>
                </a:solidFill>
              </a:rPr>
              <a:t>IC50 = 1.04 µM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058988" y="622300"/>
          <a:ext cx="1441450" cy="218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Prism 6" r:id="rId4" imgW="2965357" imgH="4490040" progId="Prism6.Document">
                  <p:embed/>
                </p:oleObj>
              </mc:Choice>
              <mc:Fallback>
                <p:oleObj name="Prism 6" r:id="rId4" imgW="2965357" imgH="4490040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8988" y="622300"/>
                        <a:ext cx="1441450" cy="2182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568700" y="627063"/>
          <a:ext cx="1373188" cy="218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Prism 6" r:id="rId6" imgW="2818782" imgH="4481037" progId="Prism6.Document">
                  <p:embed/>
                </p:oleObj>
              </mc:Choice>
              <mc:Fallback>
                <p:oleObj name="Prism 6" r:id="rId6" imgW="2818782" imgH="4481037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68700" y="627063"/>
                        <a:ext cx="1373188" cy="2182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100263" y="1887538"/>
          <a:ext cx="1441450" cy="226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2" name="Prism 6" r:id="rId8" imgW="2855516" imgH="4490040" progId="Prism6.Document">
                  <p:embed/>
                </p:oleObj>
              </mc:Choice>
              <mc:Fallback>
                <p:oleObj name="Prism 6" r:id="rId8" imgW="2855516" imgH="4490040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00263" y="1887538"/>
                        <a:ext cx="1441450" cy="2265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568700" y="1903413"/>
          <a:ext cx="1373188" cy="21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3" name="Prism 6" r:id="rId10" imgW="2818782" imgH="4499404" progId="Prism6.Document">
                  <p:embed/>
                </p:oleObj>
              </mc:Choice>
              <mc:Fallback>
                <p:oleObj name="Prism 6" r:id="rId10" imgW="2818782" imgH="4499404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568700" y="1903413"/>
                        <a:ext cx="1373188" cy="219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109788" y="3400425"/>
          <a:ext cx="1420812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4" name="Prism 6" r:id="rId12" imgW="2764042" imgH="4151496" progId="Prism6.Document">
                  <p:embed/>
                </p:oleObj>
              </mc:Choice>
              <mc:Fallback>
                <p:oleObj name="Prism 6" r:id="rId12" imgW="2764042" imgH="4151496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09788" y="3400425"/>
                        <a:ext cx="1420812" cy="213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568700" y="3348038"/>
          <a:ext cx="1371600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Prism 6" r:id="rId14" imgW="2751797" imgH="4499404" progId="Prism6.Document">
                  <p:embed/>
                </p:oleObj>
              </mc:Choice>
              <mc:Fallback>
                <p:oleObj name="Prism 6" r:id="rId14" imgW="2751797" imgH="4499404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568700" y="3348038"/>
                        <a:ext cx="1371600" cy="224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07076" y="397638"/>
            <a:ext cx="6254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100" dirty="0" smtClean="0">
                <a:solidFill>
                  <a:srgbClr val="000000"/>
                </a:solidFill>
                <a:cs typeface="Arial" panose="020B0604020202020204" pitchFamily="34" charset="0"/>
              </a:rPr>
              <a:t>Spleen</a:t>
            </a:r>
            <a:endParaRPr lang="en-GB" sz="11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9463" y="397638"/>
            <a:ext cx="5918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1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Tumor</a:t>
            </a:r>
            <a:endParaRPr lang="en-GB" sz="11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807412" y="592628"/>
            <a:ext cx="287248" cy="2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7" rIns="91435" bIns="457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altLang="en-US" sz="120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1807412" y="3414701"/>
            <a:ext cx="295264" cy="2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7" rIns="91435" bIns="457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altLang="en-US" sz="1200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1807412" y="2054107"/>
            <a:ext cx="287248" cy="2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5" tIns="45717" rIns="91435" bIns="457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altLang="en-US" sz="1200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GB" b="1" dirty="0" smtClean="0">
                <a:solidFill>
                  <a:srgbClr val="000000"/>
                </a:solidFill>
              </a:rPr>
              <a:t>Supplementary Figure S4.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4044" y="5726101"/>
            <a:ext cx="579278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200" b="1" dirty="0">
                <a:solidFill>
                  <a:srgbClr val="000000"/>
                </a:solidFill>
              </a:rPr>
              <a:t>Figure </a:t>
            </a:r>
            <a:r>
              <a:rPr lang="en-GB" sz="1200" b="1" dirty="0" smtClean="0">
                <a:solidFill>
                  <a:srgbClr val="000000"/>
                </a:solidFill>
              </a:rPr>
              <a:t>S4. Numbers of </a:t>
            </a:r>
            <a:r>
              <a:rPr lang="en-GB" sz="1200" b="1" dirty="0">
                <a:solidFill>
                  <a:srgbClr val="000000"/>
                </a:solidFill>
              </a:rPr>
              <a:t>splenic and </a:t>
            </a:r>
            <a:r>
              <a:rPr lang="en-GB" sz="1200" b="1" dirty="0" err="1">
                <a:solidFill>
                  <a:srgbClr val="000000"/>
                </a:solidFill>
              </a:rPr>
              <a:t>intratumoral</a:t>
            </a:r>
            <a:r>
              <a:rPr lang="en-GB" sz="1200" b="1" dirty="0">
                <a:solidFill>
                  <a:srgbClr val="000000"/>
                </a:solidFill>
              </a:rPr>
              <a:t> T cells following </a:t>
            </a:r>
            <a:r>
              <a:rPr lang="en-GB" sz="1200" b="1" dirty="0" err="1">
                <a:solidFill>
                  <a:srgbClr val="000000"/>
                </a:solidFill>
              </a:rPr>
              <a:t>selumetinib</a:t>
            </a:r>
            <a:r>
              <a:rPr lang="en-GB" sz="1200" b="1" dirty="0">
                <a:solidFill>
                  <a:srgbClr val="000000"/>
                </a:solidFill>
              </a:rPr>
              <a:t>, anti-CTLA-4 and combination treatment in vivo. </a:t>
            </a:r>
            <a:r>
              <a:rPr lang="en-GB" sz="1200" dirty="0" smtClean="0">
                <a:solidFill>
                  <a:srgbClr val="000000"/>
                </a:solidFill>
              </a:rPr>
              <a:t>M</a:t>
            </a:r>
            <a:r>
              <a:rPr lang="en-US" sz="1200" dirty="0" smtClean="0">
                <a:solidFill>
                  <a:srgbClr val="000000"/>
                </a:solidFill>
              </a:rPr>
              <a:t>ice </a:t>
            </a:r>
            <a:r>
              <a:rPr lang="en-US" sz="1200" dirty="0">
                <a:solidFill>
                  <a:srgbClr val="000000"/>
                </a:solidFill>
              </a:rPr>
              <a:t>were inoculated </a:t>
            </a:r>
            <a:r>
              <a:rPr lang="en-US" sz="1200" dirty="0" err="1">
                <a:solidFill>
                  <a:srgbClr val="000000"/>
                </a:solidFill>
              </a:rPr>
              <a:t>s.c.</a:t>
            </a:r>
            <a:r>
              <a:rPr lang="en-US" sz="1200" dirty="0">
                <a:solidFill>
                  <a:srgbClr val="000000"/>
                </a:solidFill>
              </a:rPr>
              <a:t> with 5 x 10</a:t>
            </a:r>
            <a:r>
              <a:rPr lang="en-US" sz="1200" baseline="30000" dirty="0">
                <a:solidFill>
                  <a:srgbClr val="000000"/>
                </a:solidFill>
              </a:rPr>
              <a:t>5</a:t>
            </a:r>
            <a:r>
              <a:rPr lang="en-US" sz="1200" dirty="0">
                <a:solidFill>
                  <a:srgbClr val="000000"/>
                </a:solidFill>
              </a:rPr>
              <a:t> CT26 </a:t>
            </a:r>
            <a:r>
              <a:rPr lang="en-US" sz="1200" dirty="0" smtClean="0">
                <a:solidFill>
                  <a:srgbClr val="000000"/>
                </a:solidFill>
              </a:rPr>
              <a:t>cells. Following 7 </a:t>
            </a:r>
            <a:r>
              <a:rPr lang="en-US" sz="1200" dirty="0">
                <a:solidFill>
                  <a:srgbClr val="000000"/>
                </a:solidFill>
              </a:rPr>
              <a:t>days of tumor </a:t>
            </a:r>
            <a:r>
              <a:rPr lang="en-US" sz="1200" dirty="0" smtClean="0">
                <a:solidFill>
                  <a:srgbClr val="000000"/>
                </a:solidFill>
              </a:rPr>
              <a:t>growth, mice </a:t>
            </a:r>
            <a:r>
              <a:rPr lang="en-US" sz="1200" dirty="0">
                <a:solidFill>
                  <a:srgbClr val="000000"/>
                </a:solidFill>
              </a:rPr>
              <a:t>were administered </a:t>
            </a:r>
            <a:r>
              <a:rPr lang="en-US" sz="1200" dirty="0" err="1">
                <a:solidFill>
                  <a:srgbClr val="000000"/>
                </a:solidFill>
              </a:rPr>
              <a:t>p.o.</a:t>
            </a:r>
            <a:r>
              <a:rPr lang="en-US" sz="1200" dirty="0">
                <a:solidFill>
                  <a:srgbClr val="000000"/>
                </a:solidFill>
              </a:rPr>
              <a:t> with either 100 µl of </a:t>
            </a:r>
            <a:r>
              <a:rPr lang="en-US" sz="1200" dirty="0" smtClean="0">
                <a:solidFill>
                  <a:srgbClr val="000000"/>
                </a:solidFill>
              </a:rPr>
              <a:t>vehicle control </a:t>
            </a:r>
            <a:r>
              <a:rPr lang="en-US" sz="1200" dirty="0">
                <a:solidFill>
                  <a:srgbClr val="000000"/>
                </a:solidFill>
              </a:rPr>
              <a:t>(0.5% HPMC + 0.1% tween </a:t>
            </a:r>
            <a:r>
              <a:rPr lang="en-US" sz="1200" dirty="0" smtClean="0">
                <a:solidFill>
                  <a:srgbClr val="000000"/>
                </a:solidFill>
              </a:rPr>
              <a:t>80) or </a:t>
            </a:r>
            <a:r>
              <a:rPr lang="en-US" sz="1200" dirty="0">
                <a:solidFill>
                  <a:srgbClr val="000000"/>
                </a:solidFill>
              </a:rPr>
              <a:t>25 mg/kg of </a:t>
            </a:r>
            <a:r>
              <a:rPr lang="en-US" sz="1200" dirty="0" err="1">
                <a:solidFill>
                  <a:srgbClr val="000000"/>
                </a:solidFill>
              </a:rPr>
              <a:t>selumetinib</a:t>
            </a:r>
            <a:r>
              <a:rPr lang="en-US" sz="1200" dirty="0">
                <a:solidFill>
                  <a:srgbClr val="000000"/>
                </a:solidFill>
              </a:rPr>
              <a:t> twice </a:t>
            </a:r>
            <a:r>
              <a:rPr lang="en-US" sz="1200" dirty="0" smtClean="0">
                <a:solidFill>
                  <a:srgbClr val="000000"/>
                </a:solidFill>
              </a:rPr>
              <a:t>daily for a further 8 days. Anti-CTLA-4 </a:t>
            </a:r>
            <a:r>
              <a:rPr lang="en-US" sz="1200" dirty="0">
                <a:solidFill>
                  <a:srgbClr val="000000"/>
                </a:solidFill>
              </a:rPr>
              <a:t>antibodies were administered </a:t>
            </a:r>
            <a:r>
              <a:rPr lang="en-US" sz="1200" dirty="0" err="1">
                <a:solidFill>
                  <a:srgbClr val="000000"/>
                </a:solidFill>
              </a:rPr>
              <a:t>i.p</a:t>
            </a:r>
            <a:r>
              <a:rPr lang="en-US" sz="1200" dirty="0">
                <a:solidFill>
                  <a:srgbClr val="000000"/>
                </a:solidFill>
              </a:rPr>
              <a:t>. at 10 mg/kg twice </a:t>
            </a:r>
            <a:r>
              <a:rPr lang="en-US" sz="1200" dirty="0" smtClean="0">
                <a:solidFill>
                  <a:srgbClr val="000000"/>
                </a:solidFill>
              </a:rPr>
              <a:t>weekly as a single agent or in combination </a:t>
            </a:r>
            <a:r>
              <a:rPr lang="en-US" sz="1200" dirty="0">
                <a:solidFill>
                  <a:srgbClr val="000000"/>
                </a:solidFill>
              </a:rPr>
              <a:t>for a total </a:t>
            </a:r>
            <a:r>
              <a:rPr lang="en-US" sz="1200" dirty="0" smtClean="0">
                <a:solidFill>
                  <a:srgbClr val="000000"/>
                </a:solidFill>
              </a:rPr>
              <a:t>of 3 doses. Animals were sacrificed after 8 days of treatment. Spleens and tumors were disaggregated, viable cells counted and </a:t>
            </a:r>
            <a:r>
              <a:rPr lang="en-US" sz="1200" dirty="0" err="1" smtClean="0">
                <a:solidFill>
                  <a:srgbClr val="000000"/>
                </a:solidFill>
              </a:rPr>
              <a:t>analysed</a:t>
            </a:r>
            <a:r>
              <a:rPr lang="en-US" sz="1200" dirty="0" smtClean="0">
                <a:solidFill>
                  <a:srgbClr val="000000"/>
                </a:solidFill>
              </a:rPr>
              <a:t> by flow cytometry. The numbers of </a:t>
            </a:r>
            <a:r>
              <a:rPr lang="en-GB" sz="1200" dirty="0" smtClean="0">
                <a:solidFill>
                  <a:srgbClr val="000000"/>
                </a:solidFill>
              </a:rPr>
              <a:t>(</a:t>
            </a:r>
            <a:r>
              <a:rPr lang="en-GB" sz="1200" b="1" dirty="0" smtClean="0">
                <a:solidFill>
                  <a:srgbClr val="000000"/>
                </a:solidFill>
              </a:rPr>
              <a:t>A</a:t>
            </a:r>
            <a:r>
              <a:rPr lang="en-GB" sz="1200" dirty="0" smtClean="0">
                <a:solidFill>
                  <a:srgbClr val="000000"/>
                </a:solidFill>
              </a:rPr>
              <a:t>) </a:t>
            </a:r>
            <a:r>
              <a:rPr lang="en-GB" sz="1200" dirty="0">
                <a:solidFill>
                  <a:srgbClr val="000000"/>
                </a:solidFill>
              </a:rPr>
              <a:t>CD8</a:t>
            </a:r>
            <a:r>
              <a:rPr lang="en-GB" sz="1200" baseline="30000" dirty="0">
                <a:solidFill>
                  <a:srgbClr val="000000"/>
                </a:solidFill>
              </a:rPr>
              <a:t>+</a:t>
            </a:r>
            <a:r>
              <a:rPr lang="en-GB" sz="1200" dirty="0">
                <a:solidFill>
                  <a:srgbClr val="000000"/>
                </a:solidFill>
              </a:rPr>
              <a:t> T </a:t>
            </a:r>
            <a:r>
              <a:rPr lang="en-GB" sz="1200" dirty="0" smtClean="0">
                <a:solidFill>
                  <a:srgbClr val="000000"/>
                </a:solidFill>
              </a:rPr>
              <a:t>cells, (</a:t>
            </a:r>
            <a:r>
              <a:rPr lang="en-GB" sz="1200" b="1" dirty="0" smtClean="0">
                <a:solidFill>
                  <a:srgbClr val="000000"/>
                </a:solidFill>
              </a:rPr>
              <a:t>B</a:t>
            </a:r>
            <a:r>
              <a:rPr lang="en-GB" sz="1200" dirty="0" smtClean="0">
                <a:solidFill>
                  <a:srgbClr val="000000"/>
                </a:solidFill>
              </a:rPr>
              <a:t>) </a:t>
            </a:r>
            <a:r>
              <a:rPr lang="en-GB" sz="1200" dirty="0">
                <a:solidFill>
                  <a:srgbClr val="000000"/>
                </a:solidFill>
              </a:rPr>
              <a:t>CD4</a:t>
            </a:r>
            <a:r>
              <a:rPr lang="en-GB" sz="1200" baseline="30000" dirty="0">
                <a:solidFill>
                  <a:srgbClr val="000000"/>
                </a:solidFill>
              </a:rPr>
              <a:t>+</a:t>
            </a:r>
            <a:r>
              <a:rPr lang="en-GB" sz="1200" dirty="0">
                <a:solidFill>
                  <a:srgbClr val="000000"/>
                </a:solidFill>
              </a:rPr>
              <a:t> T </a:t>
            </a:r>
            <a:r>
              <a:rPr lang="en-GB" sz="1200" dirty="0" smtClean="0">
                <a:solidFill>
                  <a:srgbClr val="000000"/>
                </a:solidFill>
              </a:rPr>
              <a:t>cells and (</a:t>
            </a:r>
            <a:r>
              <a:rPr lang="en-GB" sz="1200" b="1" dirty="0" smtClean="0">
                <a:solidFill>
                  <a:srgbClr val="000000"/>
                </a:solidFill>
              </a:rPr>
              <a:t>C</a:t>
            </a:r>
            <a:r>
              <a:rPr lang="en-GB" sz="1200" dirty="0" smtClean="0">
                <a:solidFill>
                  <a:srgbClr val="000000"/>
                </a:solidFill>
              </a:rPr>
              <a:t>) Foxp3</a:t>
            </a:r>
            <a:r>
              <a:rPr lang="en-GB" sz="1200" baseline="30000" dirty="0">
                <a:solidFill>
                  <a:srgbClr val="000000"/>
                </a:solidFill>
              </a:rPr>
              <a:t>+</a:t>
            </a:r>
            <a:r>
              <a:rPr lang="en-GB" sz="1200" dirty="0">
                <a:solidFill>
                  <a:srgbClr val="000000"/>
                </a:solidFill>
              </a:rPr>
              <a:t> CD4</a:t>
            </a:r>
            <a:r>
              <a:rPr lang="en-GB" sz="1200" baseline="30000" dirty="0">
                <a:solidFill>
                  <a:srgbClr val="000000"/>
                </a:solidFill>
              </a:rPr>
              <a:t>+</a:t>
            </a:r>
            <a:r>
              <a:rPr lang="en-GB" sz="1200" dirty="0">
                <a:solidFill>
                  <a:srgbClr val="000000"/>
                </a:solidFill>
              </a:rPr>
              <a:t> regulatory T cells (</a:t>
            </a:r>
            <a:r>
              <a:rPr lang="en-GB" sz="1200" dirty="0" err="1" smtClean="0">
                <a:solidFill>
                  <a:srgbClr val="000000"/>
                </a:solidFill>
              </a:rPr>
              <a:t>Tregs</a:t>
            </a:r>
            <a:r>
              <a:rPr lang="en-GB" sz="1200" dirty="0" smtClean="0">
                <a:solidFill>
                  <a:srgbClr val="000000"/>
                </a:solidFill>
              </a:rPr>
              <a:t>) per spleen or per mm</a:t>
            </a:r>
            <a:r>
              <a:rPr lang="en-GB" sz="1200" baseline="30000" dirty="0" smtClean="0">
                <a:solidFill>
                  <a:srgbClr val="000000"/>
                </a:solidFill>
              </a:rPr>
              <a:t>3</a:t>
            </a:r>
            <a:r>
              <a:rPr lang="en-GB" sz="1200" dirty="0" smtClean="0">
                <a:solidFill>
                  <a:srgbClr val="000000"/>
                </a:solidFill>
              </a:rPr>
              <a:t> of </a:t>
            </a:r>
            <a:r>
              <a:rPr lang="en-GB" sz="1200" dirty="0" err="1" smtClean="0">
                <a:solidFill>
                  <a:srgbClr val="000000"/>
                </a:solidFill>
              </a:rPr>
              <a:t>tumor</a:t>
            </a:r>
            <a:r>
              <a:rPr lang="en-GB" sz="1200" dirty="0" smtClean="0">
                <a:solidFill>
                  <a:srgbClr val="000000"/>
                </a:solidFill>
              </a:rPr>
              <a:t> volume are presented. Data </a:t>
            </a:r>
            <a:r>
              <a:rPr lang="en-GB" sz="1200" dirty="0">
                <a:solidFill>
                  <a:srgbClr val="000000"/>
                </a:solidFill>
              </a:rPr>
              <a:t>points in scatter plots are individual animals, treatment groups contained 8 mice each. Plotted are means ± SD. </a:t>
            </a:r>
            <a:r>
              <a:rPr lang="en-GB" sz="1200" b="1" dirty="0" smtClean="0">
                <a:solidFill>
                  <a:srgbClr val="000000"/>
                </a:solidFill>
              </a:rPr>
              <a:t>*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i="1" dirty="0">
                <a:solidFill>
                  <a:srgbClr val="000000"/>
                </a:solidFill>
              </a:rPr>
              <a:t>P</a:t>
            </a:r>
            <a:r>
              <a:rPr lang="en-GB" sz="1200" dirty="0">
                <a:solidFill>
                  <a:srgbClr val="000000"/>
                </a:solidFill>
              </a:rPr>
              <a:t>&lt;0.05, ** </a:t>
            </a:r>
            <a:r>
              <a:rPr lang="en-GB" sz="1200" i="1" dirty="0">
                <a:solidFill>
                  <a:srgbClr val="000000"/>
                </a:solidFill>
              </a:rPr>
              <a:t>P</a:t>
            </a:r>
            <a:r>
              <a:rPr lang="en-GB" sz="1200" dirty="0">
                <a:solidFill>
                  <a:srgbClr val="000000"/>
                </a:solidFill>
              </a:rPr>
              <a:t>&lt;0.01, *** </a:t>
            </a:r>
            <a:r>
              <a:rPr lang="en-GB" sz="1200" i="1" dirty="0">
                <a:solidFill>
                  <a:srgbClr val="000000"/>
                </a:solidFill>
              </a:rPr>
              <a:t>P</a:t>
            </a:r>
            <a:r>
              <a:rPr lang="en-GB" sz="1200" dirty="0">
                <a:solidFill>
                  <a:srgbClr val="000000"/>
                </a:solidFill>
              </a:rPr>
              <a:t>&lt;0.001, **** </a:t>
            </a:r>
            <a:r>
              <a:rPr lang="en-GB" sz="1200" i="1" dirty="0">
                <a:solidFill>
                  <a:srgbClr val="000000"/>
                </a:solidFill>
              </a:rPr>
              <a:t>P</a:t>
            </a:r>
            <a:r>
              <a:rPr lang="en-GB" sz="1200" dirty="0">
                <a:solidFill>
                  <a:srgbClr val="000000"/>
                </a:solidFill>
              </a:rPr>
              <a:t>&lt;0.0001</a:t>
            </a:r>
          </a:p>
          <a:p>
            <a:pPr defTabSz="457200">
              <a:defRPr/>
            </a:pPr>
            <a:endParaRPr lang="en-GB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93428"/>
      </p:ext>
    </p:extLst>
  </p:cSld>
  <p:clrMapOvr>
    <a:masterClrMapping/>
  </p:clrMapOvr>
</p:sld>
</file>

<file path=ppt/theme/theme1.xml><?xml version="1.0" encoding="utf-8"?>
<a:theme xmlns:a="http://schemas.openxmlformats.org/drawingml/2006/main" name="MedImmune Master Templates">
  <a:themeElements>
    <a:clrScheme name="Custom 108">
      <a:dk1>
        <a:srgbClr val="000000"/>
      </a:dk1>
      <a:lt1>
        <a:srgbClr val="FFFFFF"/>
      </a:lt1>
      <a:dk2>
        <a:srgbClr val="003865"/>
      </a:dk2>
      <a:lt2>
        <a:srgbClr val="F0AB00"/>
      </a:lt2>
      <a:accent1>
        <a:srgbClr val="003865"/>
      </a:accent1>
      <a:accent2>
        <a:srgbClr val="830051"/>
      </a:accent2>
      <a:accent3>
        <a:srgbClr val="68D2DF"/>
      </a:accent3>
      <a:accent4>
        <a:srgbClr val="D0006F"/>
      </a:accent4>
      <a:accent5>
        <a:srgbClr val="C4D600"/>
      </a:accent5>
      <a:accent6>
        <a:srgbClr val="3F4444"/>
      </a:accent6>
      <a:hlink>
        <a:srgbClr val="003865"/>
      </a:hlink>
      <a:folHlink>
        <a:srgbClr val="9DA7A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D669934FE1D746B54956E7DBD152D3" ma:contentTypeVersion="0" ma:contentTypeDescription="Create a new document." ma:contentTypeScope="" ma:versionID="adff1e370434df69db519a83e04e83f3">
  <xsd:schema xmlns:xsd="http://www.w3.org/2001/XMLSchema" xmlns:xs="http://www.w3.org/2001/XMLSchema" xmlns:p="http://schemas.microsoft.com/office/2006/metadata/properties" xmlns:ns2="27ebbb68-6866-4c11-8edb-362e51e6f64c" targetNamespace="http://schemas.microsoft.com/office/2006/metadata/properties" ma:root="true" ma:fieldsID="3ab52652b2f6ae02157689179a6e5d63" ns2:_="">
    <xsd:import namespace="27ebbb68-6866-4c11-8edb-362e51e6f64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bbb68-6866-4c11-8edb-362e51e6f64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7ebbb68-6866-4c11-8edb-362e51e6f64c">6DHJ5ZDZA5QV-22-6</_dlc_DocId>
    <_dlc_DocIdUrl xmlns="27ebbb68-6866-4c11-8edb-362e51e6f64c">
      <Url>https://medi.sp.medimmune.com/sites/00027/IMT_SM/_layouts/DocIdRedir.aspx?ID=6DHJ5ZDZA5QV-22-6</Url>
      <Description>6DHJ5ZDZA5QV-22-6</Description>
    </_dlc_DocIdUrl>
  </documentManagement>
</p:properties>
</file>

<file path=customXml/itemProps1.xml><?xml version="1.0" encoding="utf-8"?>
<ds:datastoreItem xmlns:ds="http://schemas.openxmlformats.org/officeDocument/2006/customXml" ds:itemID="{6D02914C-2709-4F85-B8F2-9F0D14BCFC2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163BD5C-FA84-4C12-A158-174B50066F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ebbb68-6866-4c11-8edb-362e51e6f6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2A0B78-356F-4018-A34E-23C8FBCEF18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ECBD915-E751-49A1-BD60-82EECBFEB108}">
  <ds:schemaRefs>
    <ds:schemaRef ds:uri="http://purl.org/dc/dcmitype/"/>
    <ds:schemaRef ds:uri="27ebbb68-6866-4c11-8edb-362e51e6f64c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588</Words>
  <Application>Microsoft Office PowerPoint</Application>
  <PresentationFormat>On-screen Show (4:3)</PresentationFormat>
  <Paragraphs>25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MedImmune Master Templates</vt:lpstr>
      <vt:lpstr>Prism 6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Poon, Edmund</dc:creator>
  <cp:lastModifiedBy>Dovedi, Simon</cp:lastModifiedBy>
  <cp:revision>58</cp:revision>
  <dcterms:created xsi:type="dcterms:W3CDTF">2016-03-03T13:19:47Z</dcterms:created>
  <dcterms:modified xsi:type="dcterms:W3CDTF">2017-03-27T12:00:40Z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0x01010045D669934FE1D746B54956E7DBD152D3</vt:lpwstr>
  </property>
  <property fmtid="{D5CDD505-2E9C-101B-9397-08002B2CF9AE}" pid="3" name="_dlc_DocIdItemGuid">
    <vt:lpwstr>0c0084b1-1653-4164-bc37-e167e8a2034c</vt:lpwstr>
  </property>
</Properties>
</file>